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3" r:id="rId8"/>
    <p:sldId id="307" r:id="rId9"/>
    <p:sldId id="304" r:id="rId10"/>
    <p:sldId id="310" r:id="rId11"/>
    <p:sldId id="313" r:id="rId12"/>
    <p:sldId id="311" r:id="rId13"/>
    <p:sldId id="312" r:id="rId14"/>
    <p:sldId id="281" r:id="rId15"/>
    <p:sldId id="277" r:id="rId16"/>
    <p:sldId id="286" r:id="rId17"/>
    <p:sldId id="314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96092" autoAdjust="0"/>
  </p:normalViewPr>
  <p:slideViewPr>
    <p:cSldViewPr snapToGrid="0" snapToObjects="1">
      <p:cViewPr varScale="1">
        <p:scale>
          <a:sx n="68" d="100"/>
          <a:sy n="68" d="100"/>
        </p:scale>
        <p:origin x="1266" y="6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B16664-5636-4893-BAEA-84C0231BEDA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D903583-C96E-4453-9637-471A94FB2441}">
      <dgm:prSet phldrT="[Text]"/>
      <dgm:spPr>
        <a:solidFill>
          <a:srgbClr val="00B0F0"/>
        </a:solidFill>
      </dgm:spPr>
      <dgm:t>
        <a:bodyPr/>
        <a:lstStyle/>
        <a:p>
          <a:r>
            <a:rPr lang="en-GB" b="1" dirty="0" err="1" smtClean="0"/>
            <a:t>Comité</a:t>
          </a:r>
          <a:endParaRPr lang="en-GB" b="1" dirty="0"/>
        </a:p>
      </dgm:t>
    </dgm:pt>
    <dgm:pt modelId="{287FC2E0-43B2-4D53-A214-1EDAEFCADD2B}" type="parTrans" cxnId="{F4F47E0A-9C72-490E-8149-1B36B0735C07}">
      <dgm:prSet/>
      <dgm:spPr/>
      <dgm:t>
        <a:bodyPr/>
        <a:lstStyle/>
        <a:p>
          <a:endParaRPr lang="en-GB"/>
        </a:p>
      </dgm:t>
    </dgm:pt>
    <dgm:pt modelId="{916B6F7D-F0CF-41EE-A310-12F23AE9FF6C}" type="sibTrans" cxnId="{F4F47E0A-9C72-490E-8149-1B36B0735C07}">
      <dgm:prSet/>
      <dgm:spPr/>
      <dgm:t>
        <a:bodyPr/>
        <a:lstStyle/>
        <a:p>
          <a:endParaRPr lang="en-GB"/>
        </a:p>
      </dgm:t>
    </dgm:pt>
    <dgm:pt modelId="{E0B11607-7BC5-4C37-914D-AD37D213E967}" type="asst">
      <dgm:prSet phldrT="[Text]"/>
      <dgm:spPr>
        <a:solidFill>
          <a:schemeClr val="accent3"/>
        </a:solidFill>
      </dgm:spPr>
      <dgm:t>
        <a:bodyPr/>
        <a:lstStyle/>
        <a:p>
          <a:r>
            <a:rPr lang="en-GB" b="1" dirty="0" err="1" smtClean="0"/>
            <a:t>Administración</a:t>
          </a:r>
          <a:endParaRPr lang="en-GB" b="1" dirty="0" smtClean="0"/>
        </a:p>
      </dgm:t>
    </dgm:pt>
    <dgm:pt modelId="{A8FD2811-51CD-4D75-9339-B25E278BA1BC}" type="parTrans" cxnId="{6BEDA497-D914-470A-BE3D-BB0BCCE68B22}">
      <dgm:prSet/>
      <dgm:spPr/>
      <dgm:t>
        <a:bodyPr/>
        <a:lstStyle/>
        <a:p>
          <a:endParaRPr lang="en-GB"/>
        </a:p>
      </dgm:t>
    </dgm:pt>
    <dgm:pt modelId="{054D5971-4023-49C9-A236-D17CC66FC1C9}" type="sibTrans" cxnId="{6BEDA497-D914-470A-BE3D-BB0BCCE68B22}">
      <dgm:prSet/>
      <dgm:spPr/>
      <dgm:t>
        <a:bodyPr/>
        <a:lstStyle/>
        <a:p>
          <a:endParaRPr lang="en-GB"/>
        </a:p>
      </dgm:t>
    </dgm:pt>
    <dgm:pt modelId="{4B879E5C-F39D-49DB-89A2-964E77A590D0}">
      <dgm:prSet phldrT="[Text]"/>
      <dgm:spPr>
        <a:solidFill>
          <a:srgbClr val="92D050"/>
        </a:solidFill>
      </dgm:spPr>
      <dgm:t>
        <a:bodyPr/>
        <a:lstStyle/>
        <a:p>
          <a:pPr algn="ctr"/>
          <a:r>
            <a:rPr lang="en-GB" b="1" dirty="0" err="1" smtClean="0"/>
            <a:t>Presentación</a:t>
          </a:r>
          <a:r>
            <a:rPr lang="en-GB" b="1" dirty="0" smtClean="0"/>
            <a:t> de </a:t>
          </a:r>
          <a:r>
            <a:rPr lang="en-GB" b="1" dirty="0" err="1" smtClean="0"/>
            <a:t>informes</a:t>
          </a:r>
          <a:endParaRPr lang="en-GB" b="1" dirty="0" smtClean="0"/>
        </a:p>
      </dgm:t>
    </dgm:pt>
    <dgm:pt modelId="{EE432B48-CCE7-4D42-91F1-E41B5E50FE9A}" type="parTrans" cxnId="{E3BDF878-64D5-478C-B86C-1E4EC1785D0A}">
      <dgm:prSet/>
      <dgm:spPr/>
      <dgm:t>
        <a:bodyPr/>
        <a:lstStyle/>
        <a:p>
          <a:endParaRPr lang="en-GB"/>
        </a:p>
      </dgm:t>
    </dgm:pt>
    <dgm:pt modelId="{9555D269-7E11-4FD6-9C19-842A70A89CB4}" type="sibTrans" cxnId="{E3BDF878-64D5-478C-B86C-1E4EC1785D0A}">
      <dgm:prSet/>
      <dgm:spPr/>
      <dgm:t>
        <a:bodyPr/>
        <a:lstStyle/>
        <a:p>
          <a:endParaRPr lang="en-GB"/>
        </a:p>
      </dgm:t>
    </dgm:pt>
    <dgm:pt modelId="{32870A39-BD5E-4D86-8C48-4984F9C8BB8C}">
      <dgm:prSet phldrT="[Text]"/>
      <dgm:spPr>
        <a:solidFill>
          <a:srgbClr val="7030A0"/>
        </a:solidFill>
      </dgm:spPr>
      <dgm:t>
        <a:bodyPr/>
        <a:lstStyle/>
        <a:p>
          <a:pPr algn="ctr"/>
          <a:endParaRPr lang="en-GB" b="1" dirty="0" smtClean="0"/>
        </a:p>
        <a:p>
          <a:pPr algn="ctr"/>
          <a:r>
            <a:rPr lang="en-GB" b="1" dirty="0" err="1" smtClean="0"/>
            <a:t>Trabajo</a:t>
          </a:r>
          <a:r>
            <a:rPr lang="en-GB" b="1" dirty="0" smtClean="0"/>
            <a:t> </a:t>
          </a:r>
          <a:r>
            <a:rPr lang="en-GB" b="1" dirty="0" err="1" smtClean="0"/>
            <a:t>temático</a:t>
          </a:r>
          <a:endParaRPr lang="en-GB" b="1" dirty="0" smtClean="0"/>
        </a:p>
        <a:p>
          <a:pPr algn="l"/>
          <a:endParaRPr lang="en-GB" b="1" dirty="0"/>
        </a:p>
      </dgm:t>
    </dgm:pt>
    <dgm:pt modelId="{EE24CD92-D0FD-4D74-A120-1BD086527C89}" type="parTrans" cxnId="{F9DFC201-3E09-42F9-8DA9-08AF92612E8D}">
      <dgm:prSet/>
      <dgm:spPr/>
      <dgm:t>
        <a:bodyPr/>
        <a:lstStyle/>
        <a:p>
          <a:endParaRPr lang="en-GB"/>
        </a:p>
      </dgm:t>
    </dgm:pt>
    <dgm:pt modelId="{D55C02ED-67AB-4E4C-AD60-CF313C12E602}" type="sibTrans" cxnId="{F9DFC201-3E09-42F9-8DA9-08AF92612E8D}">
      <dgm:prSet/>
      <dgm:spPr/>
      <dgm:t>
        <a:bodyPr/>
        <a:lstStyle/>
        <a:p>
          <a:endParaRPr lang="en-GB"/>
        </a:p>
      </dgm:t>
    </dgm:pt>
    <dgm:pt modelId="{4855FE2D-F59B-45D4-9B94-6754A161689F}">
      <dgm:prSet phldrT="[Text]"/>
      <dgm:spPr>
        <a:solidFill>
          <a:srgbClr val="FFC000"/>
        </a:solidFill>
      </dgm:spPr>
      <dgm:t>
        <a:bodyPr/>
        <a:lstStyle/>
        <a:p>
          <a:pPr algn="ctr"/>
          <a:r>
            <a:rPr lang="en-GB" b="1" dirty="0" err="1" smtClean="0"/>
            <a:t>Protocolo</a:t>
          </a:r>
          <a:r>
            <a:rPr lang="en-GB" b="1" dirty="0" smtClean="0"/>
            <a:t> </a:t>
          </a:r>
          <a:r>
            <a:rPr lang="en-GB" b="1" dirty="0" err="1" smtClean="0"/>
            <a:t>Facultativo</a:t>
          </a:r>
          <a:endParaRPr lang="en-GB" b="1" dirty="0" smtClean="0"/>
        </a:p>
      </dgm:t>
    </dgm:pt>
    <dgm:pt modelId="{7E307577-1010-40FD-8358-86DFBF5692FB}" type="parTrans" cxnId="{572F21AA-275C-4D35-B3A3-B64D053A9EA3}">
      <dgm:prSet/>
      <dgm:spPr/>
      <dgm:t>
        <a:bodyPr/>
        <a:lstStyle/>
        <a:p>
          <a:endParaRPr lang="en-GB"/>
        </a:p>
      </dgm:t>
    </dgm:pt>
    <dgm:pt modelId="{4421D747-0ECA-4167-88BE-4BFF404081DF}" type="sibTrans" cxnId="{572F21AA-275C-4D35-B3A3-B64D053A9EA3}">
      <dgm:prSet/>
      <dgm:spPr/>
      <dgm:t>
        <a:bodyPr/>
        <a:lstStyle/>
        <a:p>
          <a:endParaRPr lang="en-GB"/>
        </a:p>
      </dgm:t>
    </dgm:pt>
    <dgm:pt modelId="{68E65BA2-ABB7-4697-B3BC-4735CFAAA3AB}" type="pres">
      <dgm:prSet presAssocID="{4DB16664-5636-4893-BAEA-84C0231BED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4BE5F0C-39A2-46D5-86A2-8C2EF00D5440}" type="pres">
      <dgm:prSet presAssocID="{CD903583-C96E-4453-9637-471A94FB2441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1FAA3407-1BED-4879-A5A0-30D5A4B5D2DE}" type="pres">
      <dgm:prSet presAssocID="{CD903583-C96E-4453-9637-471A94FB2441}" presName="rootComposite1" presStyleCnt="0"/>
      <dgm:spPr/>
      <dgm:t>
        <a:bodyPr/>
        <a:lstStyle/>
        <a:p>
          <a:endParaRPr lang="en-GB"/>
        </a:p>
      </dgm:t>
    </dgm:pt>
    <dgm:pt modelId="{A3FE63E7-F385-4121-B204-E700CB67E82B}" type="pres">
      <dgm:prSet presAssocID="{CD903583-C96E-4453-9637-471A94FB2441}" presName="rootText1" presStyleLbl="node0" presStyleIdx="0" presStyleCnt="1" custScaleY="5577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45392B-CAEF-4442-A8D2-97E0ADD13067}" type="pres">
      <dgm:prSet presAssocID="{CD903583-C96E-4453-9637-471A94FB2441}" presName="rootConnector1" presStyleLbl="node1" presStyleIdx="0" presStyleCnt="0"/>
      <dgm:spPr/>
      <dgm:t>
        <a:bodyPr/>
        <a:lstStyle/>
        <a:p>
          <a:endParaRPr lang="en-GB"/>
        </a:p>
      </dgm:t>
    </dgm:pt>
    <dgm:pt modelId="{03601800-994E-4C53-86BD-D778F83FA841}" type="pres">
      <dgm:prSet presAssocID="{CD903583-C96E-4453-9637-471A94FB2441}" presName="hierChild2" presStyleCnt="0"/>
      <dgm:spPr/>
      <dgm:t>
        <a:bodyPr/>
        <a:lstStyle/>
        <a:p>
          <a:endParaRPr lang="en-GB"/>
        </a:p>
      </dgm:t>
    </dgm:pt>
    <dgm:pt modelId="{AECFCE0E-2751-4EB0-8299-91B28D594625}" type="pres">
      <dgm:prSet presAssocID="{EE432B48-CCE7-4D42-91F1-E41B5E50FE9A}" presName="Name37" presStyleLbl="parChTrans1D2" presStyleIdx="0" presStyleCnt="4"/>
      <dgm:spPr/>
      <dgm:t>
        <a:bodyPr/>
        <a:lstStyle/>
        <a:p>
          <a:endParaRPr lang="en-GB"/>
        </a:p>
      </dgm:t>
    </dgm:pt>
    <dgm:pt modelId="{045FD917-DB01-4E44-96DE-A73130D43772}" type="pres">
      <dgm:prSet presAssocID="{4B879E5C-F39D-49DB-89A2-964E77A590D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099BD299-579F-4C9D-87F5-2B1074A2AC58}" type="pres">
      <dgm:prSet presAssocID="{4B879E5C-F39D-49DB-89A2-964E77A590D0}" presName="rootComposite" presStyleCnt="0"/>
      <dgm:spPr/>
      <dgm:t>
        <a:bodyPr/>
        <a:lstStyle/>
        <a:p>
          <a:endParaRPr lang="en-GB"/>
        </a:p>
      </dgm:t>
    </dgm:pt>
    <dgm:pt modelId="{D8DB9E22-602B-49DE-98F9-4B622F28B4DE}" type="pres">
      <dgm:prSet presAssocID="{4B879E5C-F39D-49DB-89A2-964E77A590D0}" presName="rootText" presStyleLbl="node2" presStyleIdx="0" presStyleCnt="3" custScaleX="102205" custScaleY="689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7433D5-E0C5-4EBD-9B7E-428AF6E130D0}" type="pres">
      <dgm:prSet presAssocID="{4B879E5C-F39D-49DB-89A2-964E77A590D0}" presName="rootConnector" presStyleLbl="node2" presStyleIdx="0" presStyleCnt="3"/>
      <dgm:spPr/>
      <dgm:t>
        <a:bodyPr/>
        <a:lstStyle/>
        <a:p>
          <a:endParaRPr lang="en-GB"/>
        </a:p>
      </dgm:t>
    </dgm:pt>
    <dgm:pt modelId="{6CE08EA4-7939-454E-94E7-44171FD0A1E7}" type="pres">
      <dgm:prSet presAssocID="{4B879E5C-F39D-49DB-89A2-964E77A590D0}" presName="hierChild4" presStyleCnt="0"/>
      <dgm:spPr/>
      <dgm:t>
        <a:bodyPr/>
        <a:lstStyle/>
        <a:p>
          <a:endParaRPr lang="en-GB"/>
        </a:p>
      </dgm:t>
    </dgm:pt>
    <dgm:pt modelId="{6C9C7C4B-49C1-4C51-95D5-A7268D183FE8}" type="pres">
      <dgm:prSet presAssocID="{4B879E5C-F39D-49DB-89A2-964E77A590D0}" presName="hierChild5" presStyleCnt="0"/>
      <dgm:spPr/>
      <dgm:t>
        <a:bodyPr/>
        <a:lstStyle/>
        <a:p>
          <a:endParaRPr lang="en-GB"/>
        </a:p>
      </dgm:t>
    </dgm:pt>
    <dgm:pt modelId="{B5C37D64-6F35-4D11-9BB8-1B3BFDDA2EB2}" type="pres">
      <dgm:prSet presAssocID="{EE24CD92-D0FD-4D74-A120-1BD086527C89}" presName="Name37" presStyleLbl="parChTrans1D2" presStyleIdx="1" presStyleCnt="4"/>
      <dgm:spPr/>
      <dgm:t>
        <a:bodyPr/>
        <a:lstStyle/>
        <a:p>
          <a:endParaRPr lang="en-GB"/>
        </a:p>
      </dgm:t>
    </dgm:pt>
    <dgm:pt modelId="{94B56C75-8838-4C0B-9C86-34547EDE3F3C}" type="pres">
      <dgm:prSet presAssocID="{32870A39-BD5E-4D86-8C48-4984F9C8BB8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40C2A52-8659-46E4-96E7-07BD2150708B}" type="pres">
      <dgm:prSet presAssocID="{32870A39-BD5E-4D86-8C48-4984F9C8BB8C}" presName="rootComposite" presStyleCnt="0"/>
      <dgm:spPr/>
      <dgm:t>
        <a:bodyPr/>
        <a:lstStyle/>
        <a:p>
          <a:endParaRPr lang="en-GB"/>
        </a:p>
      </dgm:t>
    </dgm:pt>
    <dgm:pt modelId="{B23C2402-2A38-4995-944C-DBCFA6A43FBC}" type="pres">
      <dgm:prSet presAssocID="{32870A39-BD5E-4D86-8C48-4984F9C8BB8C}" presName="rootText" presStyleLbl="node2" presStyleIdx="1" presStyleCnt="3" custScaleX="97823" custScaleY="7337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044672-85A2-44A4-A05F-1BD5230D23A3}" type="pres">
      <dgm:prSet presAssocID="{32870A39-BD5E-4D86-8C48-4984F9C8BB8C}" presName="rootConnector" presStyleLbl="node2" presStyleIdx="1" presStyleCnt="3"/>
      <dgm:spPr/>
      <dgm:t>
        <a:bodyPr/>
        <a:lstStyle/>
        <a:p>
          <a:endParaRPr lang="en-GB"/>
        </a:p>
      </dgm:t>
    </dgm:pt>
    <dgm:pt modelId="{81851D5C-FD20-41F3-98A3-D86F5A1C56BA}" type="pres">
      <dgm:prSet presAssocID="{32870A39-BD5E-4D86-8C48-4984F9C8BB8C}" presName="hierChild4" presStyleCnt="0"/>
      <dgm:spPr/>
      <dgm:t>
        <a:bodyPr/>
        <a:lstStyle/>
        <a:p>
          <a:endParaRPr lang="en-GB"/>
        </a:p>
      </dgm:t>
    </dgm:pt>
    <dgm:pt modelId="{A0236888-A57F-467E-82EF-9331F8188309}" type="pres">
      <dgm:prSet presAssocID="{32870A39-BD5E-4D86-8C48-4984F9C8BB8C}" presName="hierChild5" presStyleCnt="0"/>
      <dgm:spPr/>
      <dgm:t>
        <a:bodyPr/>
        <a:lstStyle/>
        <a:p>
          <a:endParaRPr lang="en-GB"/>
        </a:p>
      </dgm:t>
    </dgm:pt>
    <dgm:pt modelId="{E249CF3A-47ED-4917-839C-16442FA60857}" type="pres">
      <dgm:prSet presAssocID="{7E307577-1010-40FD-8358-86DFBF5692FB}" presName="Name37" presStyleLbl="parChTrans1D2" presStyleIdx="2" presStyleCnt="4"/>
      <dgm:spPr/>
      <dgm:t>
        <a:bodyPr/>
        <a:lstStyle/>
        <a:p>
          <a:endParaRPr lang="en-GB"/>
        </a:p>
      </dgm:t>
    </dgm:pt>
    <dgm:pt modelId="{ABEDBC09-D8F0-4D2C-8D82-7B972E5282C7}" type="pres">
      <dgm:prSet presAssocID="{4855FE2D-F59B-45D4-9B94-6754A161689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FC52A59-A9E2-4F8E-A9E9-EA7ED198B2E2}" type="pres">
      <dgm:prSet presAssocID="{4855FE2D-F59B-45D4-9B94-6754A161689F}" presName="rootComposite" presStyleCnt="0"/>
      <dgm:spPr/>
      <dgm:t>
        <a:bodyPr/>
        <a:lstStyle/>
        <a:p>
          <a:endParaRPr lang="en-GB"/>
        </a:p>
      </dgm:t>
    </dgm:pt>
    <dgm:pt modelId="{FB098FC3-EB81-42E8-8FD2-B0A40AD4BC53}" type="pres">
      <dgm:prSet presAssocID="{4855FE2D-F59B-45D4-9B94-6754A161689F}" presName="rootText" presStyleLbl="node2" presStyleIdx="2" presStyleCnt="3" custScaleX="95100" custScaleY="6892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2917BC8-4621-4E41-AAC5-C0FE17518D9B}" type="pres">
      <dgm:prSet presAssocID="{4855FE2D-F59B-45D4-9B94-6754A161689F}" presName="rootConnector" presStyleLbl="node2" presStyleIdx="2" presStyleCnt="3"/>
      <dgm:spPr/>
      <dgm:t>
        <a:bodyPr/>
        <a:lstStyle/>
        <a:p>
          <a:endParaRPr lang="en-GB"/>
        </a:p>
      </dgm:t>
    </dgm:pt>
    <dgm:pt modelId="{3FC0D9B8-B20D-4D81-9989-966AF55429EC}" type="pres">
      <dgm:prSet presAssocID="{4855FE2D-F59B-45D4-9B94-6754A161689F}" presName="hierChild4" presStyleCnt="0"/>
      <dgm:spPr/>
      <dgm:t>
        <a:bodyPr/>
        <a:lstStyle/>
        <a:p>
          <a:endParaRPr lang="en-GB"/>
        </a:p>
      </dgm:t>
    </dgm:pt>
    <dgm:pt modelId="{B66E51E8-63E1-4508-A981-FE20B65DCB0F}" type="pres">
      <dgm:prSet presAssocID="{4855FE2D-F59B-45D4-9B94-6754A161689F}" presName="hierChild5" presStyleCnt="0"/>
      <dgm:spPr/>
      <dgm:t>
        <a:bodyPr/>
        <a:lstStyle/>
        <a:p>
          <a:endParaRPr lang="en-GB"/>
        </a:p>
      </dgm:t>
    </dgm:pt>
    <dgm:pt modelId="{838D8D5C-6AD6-4A93-9C9A-5B8ED69FE373}" type="pres">
      <dgm:prSet presAssocID="{CD903583-C96E-4453-9637-471A94FB2441}" presName="hierChild3" presStyleCnt="0"/>
      <dgm:spPr/>
      <dgm:t>
        <a:bodyPr/>
        <a:lstStyle/>
        <a:p>
          <a:endParaRPr lang="en-GB"/>
        </a:p>
      </dgm:t>
    </dgm:pt>
    <dgm:pt modelId="{8A53C6B5-3C42-48C4-B518-D13B24D8737F}" type="pres">
      <dgm:prSet presAssocID="{A8FD2811-51CD-4D75-9339-B25E278BA1BC}" presName="Name111" presStyleLbl="parChTrans1D2" presStyleIdx="3" presStyleCnt="4"/>
      <dgm:spPr/>
      <dgm:t>
        <a:bodyPr/>
        <a:lstStyle/>
        <a:p>
          <a:endParaRPr lang="en-GB"/>
        </a:p>
      </dgm:t>
    </dgm:pt>
    <dgm:pt modelId="{E7EA1447-719A-4F9E-9EE8-1CF03CBC8D0E}" type="pres">
      <dgm:prSet presAssocID="{E0B11607-7BC5-4C37-914D-AD37D213E967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2796C3E-0583-45BE-8F97-1AEE1507639F}" type="pres">
      <dgm:prSet presAssocID="{E0B11607-7BC5-4C37-914D-AD37D213E967}" presName="rootComposite3" presStyleCnt="0"/>
      <dgm:spPr/>
      <dgm:t>
        <a:bodyPr/>
        <a:lstStyle/>
        <a:p>
          <a:endParaRPr lang="en-GB"/>
        </a:p>
      </dgm:t>
    </dgm:pt>
    <dgm:pt modelId="{F858A1A2-38D6-452B-872D-27F416D18116}" type="pres">
      <dgm:prSet presAssocID="{E0B11607-7BC5-4C37-914D-AD37D213E967}" presName="rootText3" presStyleLbl="asst1" presStyleIdx="0" presStyleCnt="1" custScaleX="99694" custScaleY="5945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959DF1D-377E-4246-B2C2-CA87478538C3}" type="pres">
      <dgm:prSet presAssocID="{E0B11607-7BC5-4C37-914D-AD37D213E967}" presName="rootConnector3" presStyleLbl="asst1" presStyleIdx="0" presStyleCnt="1"/>
      <dgm:spPr/>
      <dgm:t>
        <a:bodyPr/>
        <a:lstStyle/>
        <a:p>
          <a:endParaRPr lang="en-GB"/>
        </a:p>
      </dgm:t>
    </dgm:pt>
    <dgm:pt modelId="{DF238C7F-FC82-4FDB-A984-6D97FF9BC79E}" type="pres">
      <dgm:prSet presAssocID="{E0B11607-7BC5-4C37-914D-AD37D213E967}" presName="hierChild6" presStyleCnt="0"/>
      <dgm:spPr/>
      <dgm:t>
        <a:bodyPr/>
        <a:lstStyle/>
        <a:p>
          <a:endParaRPr lang="en-GB"/>
        </a:p>
      </dgm:t>
    </dgm:pt>
    <dgm:pt modelId="{60E897A7-4F93-4008-8900-061C0D228DFA}" type="pres">
      <dgm:prSet presAssocID="{E0B11607-7BC5-4C37-914D-AD37D213E967}" presName="hierChild7" presStyleCnt="0"/>
      <dgm:spPr/>
      <dgm:t>
        <a:bodyPr/>
        <a:lstStyle/>
        <a:p>
          <a:endParaRPr lang="en-GB"/>
        </a:p>
      </dgm:t>
    </dgm:pt>
  </dgm:ptLst>
  <dgm:cxnLst>
    <dgm:cxn modelId="{91C04885-5A5B-4CFD-A725-CE74CA923E04}" type="presOf" srcId="{CD903583-C96E-4453-9637-471A94FB2441}" destId="{A3FE63E7-F385-4121-B204-E700CB67E82B}" srcOrd="0" destOrd="0" presId="urn:microsoft.com/office/officeart/2005/8/layout/orgChart1"/>
    <dgm:cxn modelId="{FB0F50D0-5333-44D9-9D24-A1F19A0267BB}" type="presOf" srcId="{E0B11607-7BC5-4C37-914D-AD37D213E967}" destId="{F858A1A2-38D6-452B-872D-27F416D18116}" srcOrd="0" destOrd="0" presId="urn:microsoft.com/office/officeart/2005/8/layout/orgChart1"/>
    <dgm:cxn modelId="{F4F47E0A-9C72-490E-8149-1B36B0735C07}" srcId="{4DB16664-5636-4893-BAEA-84C0231BEDA2}" destId="{CD903583-C96E-4453-9637-471A94FB2441}" srcOrd="0" destOrd="0" parTransId="{287FC2E0-43B2-4D53-A214-1EDAEFCADD2B}" sibTransId="{916B6F7D-F0CF-41EE-A310-12F23AE9FF6C}"/>
    <dgm:cxn modelId="{59969656-ACED-4244-8F9B-0B75A2D1F56A}" type="presOf" srcId="{A8FD2811-51CD-4D75-9339-B25E278BA1BC}" destId="{8A53C6B5-3C42-48C4-B518-D13B24D8737F}" srcOrd="0" destOrd="0" presId="urn:microsoft.com/office/officeart/2005/8/layout/orgChart1"/>
    <dgm:cxn modelId="{B29945F7-7BEC-4E29-9500-75BB99653D8C}" type="presOf" srcId="{4B879E5C-F39D-49DB-89A2-964E77A590D0}" destId="{E07433D5-E0C5-4EBD-9B7E-428AF6E130D0}" srcOrd="1" destOrd="0" presId="urn:microsoft.com/office/officeart/2005/8/layout/orgChart1"/>
    <dgm:cxn modelId="{F3927BD7-A9D1-4358-889F-C42A19CA8C8D}" type="presOf" srcId="{4B879E5C-F39D-49DB-89A2-964E77A590D0}" destId="{D8DB9E22-602B-49DE-98F9-4B622F28B4DE}" srcOrd="0" destOrd="0" presId="urn:microsoft.com/office/officeart/2005/8/layout/orgChart1"/>
    <dgm:cxn modelId="{690309CD-765F-404B-8920-CD79C1B64858}" type="presOf" srcId="{E0B11607-7BC5-4C37-914D-AD37D213E967}" destId="{7959DF1D-377E-4246-B2C2-CA87478538C3}" srcOrd="1" destOrd="0" presId="urn:microsoft.com/office/officeart/2005/8/layout/orgChart1"/>
    <dgm:cxn modelId="{C23A8B0C-98D3-4071-8D8E-4000342B10FD}" type="presOf" srcId="{7E307577-1010-40FD-8358-86DFBF5692FB}" destId="{E249CF3A-47ED-4917-839C-16442FA60857}" srcOrd="0" destOrd="0" presId="urn:microsoft.com/office/officeart/2005/8/layout/orgChart1"/>
    <dgm:cxn modelId="{E3BDF878-64D5-478C-B86C-1E4EC1785D0A}" srcId="{CD903583-C96E-4453-9637-471A94FB2441}" destId="{4B879E5C-F39D-49DB-89A2-964E77A590D0}" srcOrd="1" destOrd="0" parTransId="{EE432B48-CCE7-4D42-91F1-E41B5E50FE9A}" sibTransId="{9555D269-7E11-4FD6-9C19-842A70A89CB4}"/>
    <dgm:cxn modelId="{F9DFC201-3E09-42F9-8DA9-08AF92612E8D}" srcId="{CD903583-C96E-4453-9637-471A94FB2441}" destId="{32870A39-BD5E-4D86-8C48-4984F9C8BB8C}" srcOrd="2" destOrd="0" parTransId="{EE24CD92-D0FD-4D74-A120-1BD086527C89}" sibTransId="{D55C02ED-67AB-4E4C-AD60-CF313C12E602}"/>
    <dgm:cxn modelId="{ED8EB201-5C37-43C9-8DB2-964E9BE63B7F}" type="presOf" srcId="{EE432B48-CCE7-4D42-91F1-E41B5E50FE9A}" destId="{AECFCE0E-2751-4EB0-8299-91B28D594625}" srcOrd="0" destOrd="0" presId="urn:microsoft.com/office/officeart/2005/8/layout/orgChart1"/>
    <dgm:cxn modelId="{572F21AA-275C-4D35-B3A3-B64D053A9EA3}" srcId="{CD903583-C96E-4453-9637-471A94FB2441}" destId="{4855FE2D-F59B-45D4-9B94-6754A161689F}" srcOrd="3" destOrd="0" parTransId="{7E307577-1010-40FD-8358-86DFBF5692FB}" sibTransId="{4421D747-0ECA-4167-88BE-4BFF404081DF}"/>
    <dgm:cxn modelId="{0CAC8B0E-CAEC-4196-B053-A1467AB93BF0}" type="presOf" srcId="{4855FE2D-F59B-45D4-9B94-6754A161689F}" destId="{FB098FC3-EB81-42E8-8FD2-B0A40AD4BC53}" srcOrd="0" destOrd="0" presId="urn:microsoft.com/office/officeart/2005/8/layout/orgChart1"/>
    <dgm:cxn modelId="{411E132A-B5C9-4494-88CE-A643FCEE2102}" type="presOf" srcId="{4DB16664-5636-4893-BAEA-84C0231BEDA2}" destId="{68E65BA2-ABB7-4697-B3BC-4735CFAAA3AB}" srcOrd="0" destOrd="0" presId="urn:microsoft.com/office/officeart/2005/8/layout/orgChart1"/>
    <dgm:cxn modelId="{23D6AB65-C4E5-4238-AAC8-87F911D09CAE}" type="presOf" srcId="{32870A39-BD5E-4D86-8C48-4984F9C8BB8C}" destId="{36044672-85A2-44A4-A05F-1BD5230D23A3}" srcOrd="1" destOrd="0" presId="urn:microsoft.com/office/officeart/2005/8/layout/orgChart1"/>
    <dgm:cxn modelId="{425ED1E5-F568-4ACB-8E04-E75FB7909F63}" type="presOf" srcId="{32870A39-BD5E-4D86-8C48-4984F9C8BB8C}" destId="{B23C2402-2A38-4995-944C-DBCFA6A43FBC}" srcOrd="0" destOrd="0" presId="urn:microsoft.com/office/officeart/2005/8/layout/orgChart1"/>
    <dgm:cxn modelId="{F8160DA7-7ED8-4B85-AA57-EBD7381DB52B}" type="presOf" srcId="{EE24CD92-D0FD-4D74-A120-1BD086527C89}" destId="{B5C37D64-6F35-4D11-9BB8-1B3BFDDA2EB2}" srcOrd="0" destOrd="0" presId="urn:microsoft.com/office/officeart/2005/8/layout/orgChart1"/>
    <dgm:cxn modelId="{BF197D8F-FE1E-4B80-BBFF-98D8A3EA6D5E}" type="presOf" srcId="{CD903583-C96E-4453-9637-471A94FB2441}" destId="{0945392B-CAEF-4442-A8D2-97E0ADD13067}" srcOrd="1" destOrd="0" presId="urn:microsoft.com/office/officeart/2005/8/layout/orgChart1"/>
    <dgm:cxn modelId="{6BEDA497-D914-470A-BE3D-BB0BCCE68B22}" srcId="{CD903583-C96E-4453-9637-471A94FB2441}" destId="{E0B11607-7BC5-4C37-914D-AD37D213E967}" srcOrd="0" destOrd="0" parTransId="{A8FD2811-51CD-4D75-9339-B25E278BA1BC}" sibTransId="{054D5971-4023-49C9-A236-D17CC66FC1C9}"/>
    <dgm:cxn modelId="{45277E2F-4EBD-41EB-974F-416B37601D20}" type="presOf" srcId="{4855FE2D-F59B-45D4-9B94-6754A161689F}" destId="{32917BC8-4621-4E41-AAC5-C0FE17518D9B}" srcOrd="1" destOrd="0" presId="urn:microsoft.com/office/officeart/2005/8/layout/orgChart1"/>
    <dgm:cxn modelId="{5DC467C9-6D57-428D-BD42-6B062B758D32}" type="presParOf" srcId="{68E65BA2-ABB7-4697-B3BC-4735CFAAA3AB}" destId="{74BE5F0C-39A2-46D5-86A2-8C2EF00D5440}" srcOrd="0" destOrd="0" presId="urn:microsoft.com/office/officeart/2005/8/layout/orgChart1"/>
    <dgm:cxn modelId="{F16F268E-B1F9-47F7-BE46-8C103F97494B}" type="presParOf" srcId="{74BE5F0C-39A2-46D5-86A2-8C2EF00D5440}" destId="{1FAA3407-1BED-4879-A5A0-30D5A4B5D2DE}" srcOrd="0" destOrd="0" presId="urn:microsoft.com/office/officeart/2005/8/layout/orgChart1"/>
    <dgm:cxn modelId="{C81F5737-6CD3-428B-910A-0B146D8C4C21}" type="presParOf" srcId="{1FAA3407-1BED-4879-A5A0-30D5A4B5D2DE}" destId="{A3FE63E7-F385-4121-B204-E700CB67E82B}" srcOrd="0" destOrd="0" presId="urn:microsoft.com/office/officeart/2005/8/layout/orgChart1"/>
    <dgm:cxn modelId="{E971DD6E-AFF7-476D-990E-26666FD53D08}" type="presParOf" srcId="{1FAA3407-1BED-4879-A5A0-30D5A4B5D2DE}" destId="{0945392B-CAEF-4442-A8D2-97E0ADD13067}" srcOrd="1" destOrd="0" presId="urn:microsoft.com/office/officeart/2005/8/layout/orgChart1"/>
    <dgm:cxn modelId="{F4507484-12CF-4417-ADDF-D37B86C448D8}" type="presParOf" srcId="{74BE5F0C-39A2-46D5-86A2-8C2EF00D5440}" destId="{03601800-994E-4C53-86BD-D778F83FA841}" srcOrd="1" destOrd="0" presId="urn:microsoft.com/office/officeart/2005/8/layout/orgChart1"/>
    <dgm:cxn modelId="{F5ED4F98-3916-4D90-ADF7-A702439C5FD3}" type="presParOf" srcId="{03601800-994E-4C53-86BD-D778F83FA841}" destId="{AECFCE0E-2751-4EB0-8299-91B28D594625}" srcOrd="0" destOrd="0" presId="urn:microsoft.com/office/officeart/2005/8/layout/orgChart1"/>
    <dgm:cxn modelId="{EF635FED-E3B5-48C5-86E0-33B43FAD7AF5}" type="presParOf" srcId="{03601800-994E-4C53-86BD-D778F83FA841}" destId="{045FD917-DB01-4E44-96DE-A73130D43772}" srcOrd="1" destOrd="0" presId="urn:microsoft.com/office/officeart/2005/8/layout/orgChart1"/>
    <dgm:cxn modelId="{1B0E3D0B-B110-4E7E-851E-973158EA8ADC}" type="presParOf" srcId="{045FD917-DB01-4E44-96DE-A73130D43772}" destId="{099BD299-579F-4C9D-87F5-2B1074A2AC58}" srcOrd="0" destOrd="0" presId="urn:microsoft.com/office/officeart/2005/8/layout/orgChart1"/>
    <dgm:cxn modelId="{E1C58FF9-79F9-41E2-8520-AA407EB788E0}" type="presParOf" srcId="{099BD299-579F-4C9D-87F5-2B1074A2AC58}" destId="{D8DB9E22-602B-49DE-98F9-4B622F28B4DE}" srcOrd="0" destOrd="0" presId="urn:microsoft.com/office/officeart/2005/8/layout/orgChart1"/>
    <dgm:cxn modelId="{11FBE81F-6621-44CA-8A4B-13F8630D985C}" type="presParOf" srcId="{099BD299-579F-4C9D-87F5-2B1074A2AC58}" destId="{E07433D5-E0C5-4EBD-9B7E-428AF6E130D0}" srcOrd="1" destOrd="0" presId="urn:microsoft.com/office/officeart/2005/8/layout/orgChart1"/>
    <dgm:cxn modelId="{DE97EE3A-8CDC-405F-99A3-3D467B45EC24}" type="presParOf" srcId="{045FD917-DB01-4E44-96DE-A73130D43772}" destId="{6CE08EA4-7939-454E-94E7-44171FD0A1E7}" srcOrd="1" destOrd="0" presId="urn:microsoft.com/office/officeart/2005/8/layout/orgChart1"/>
    <dgm:cxn modelId="{D22BAE58-43D2-42B0-AD68-3D9A7C433820}" type="presParOf" srcId="{045FD917-DB01-4E44-96DE-A73130D43772}" destId="{6C9C7C4B-49C1-4C51-95D5-A7268D183FE8}" srcOrd="2" destOrd="0" presId="urn:microsoft.com/office/officeart/2005/8/layout/orgChart1"/>
    <dgm:cxn modelId="{6573D10E-29B1-4C5D-BEFF-9F207165E57F}" type="presParOf" srcId="{03601800-994E-4C53-86BD-D778F83FA841}" destId="{B5C37D64-6F35-4D11-9BB8-1B3BFDDA2EB2}" srcOrd="2" destOrd="0" presId="urn:microsoft.com/office/officeart/2005/8/layout/orgChart1"/>
    <dgm:cxn modelId="{C5AE1E44-E5D0-41F7-91A3-5D525BBFD7BD}" type="presParOf" srcId="{03601800-994E-4C53-86BD-D778F83FA841}" destId="{94B56C75-8838-4C0B-9C86-34547EDE3F3C}" srcOrd="3" destOrd="0" presId="urn:microsoft.com/office/officeart/2005/8/layout/orgChart1"/>
    <dgm:cxn modelId="{F938613C-8559-454D-9486-D1E0FEE1AC3C}" type="presParOf" srcId="{94B56C75-8838-4C0B-9C86-34547EDE3F3C}" destId="{340C2A52-8659-46E4-96E7-07BD2150708B}" srcOrd="0" destOrd="0" presId="urn:microsoft.com/office/officeart/2005/8/layout/orgChart1"/>
    <dgm:cxn modelId="{955BCF69-5C70-42B6-9FDE-546651B0531F}" type="presParOf" srcId="{340C2A52-8659-46E4-96E7-07BD2150708B}" destId="{B23C2402-2A38-4995-944C-DBCFA6A43FBC}" srcOrd="0" destOrd="0" presId="urn:microsoft.com/office/officeart/2005/8/layout/orgChart1"/>
    <dgm:cxn modelId="{1B92E2BD-9CB3-4905-9A20-6D4DE096C8CF}" type="presParOf" srcId="{340C2A52-8659-46E4-96E7-07BD2150708B}" destId="{36044672-85A2-44A4-A05F-1BD5230D23A3}" srcOrd="1" destOrd="0" presId="urn:microsoft.com/office/officeart/2005/8/layout/orgChart1"/>
    <dgm:cxn modelId="{F18D607D-D474-4E50-8AC6-C12C6A14A4C2}" type="presParOf" srcId="{94B56C75-8838-4C0B-9C86-34547EDE3F3C}" destId="{81851D5C-FD20-41F3-98A3-D86F5A1C56BA}" srcOrd="1" destOrd="0" presId="urn:microsoft.com/office/officeart/2005/8/layout/orgChart1"/>
    <dgm:cxn modelId="{2D85B26D-A208-468C-B42C-915FE230894C}" type="presParOf" srcId="{94B56C75-8838-4C0B-9C86-34547EDE3F3C}" destId="{A0236888-A57F-467E-82EF-9331F8188309}" srcOrd="2" destOrd="0" presId="urn:microsoft.com/office/officeart/2005/8/layout/orgChart1"/>
    <dgm:cxn modelId="{BFE82D06-8BF7-434C-9C97-8B4DC9DB4E59}" type="presParOf" srcId="{03601800-994E-4C53-86BD-D778F83FA841}" destId="{E249CF3A-47ED-4917-839C-16442FA60857}" srcOrd="4" destOrd="0" presId="urn:microsoft.com/office/officeart/2005/8/layout/orgChart1"/>
    <dgm:cxn modelId="{A727052C-9582-45B1-A6AD-260290306E08}" type="presParOf" srcId="{03601800-994E-4C53-86BD-D778F83FA841}" destId="{ABEDBC09-D8F0-4D2C-8D82-7B972E5282C7}" srcOrd="5" destOrd="0" presId="urn:microsoft.com/office/officeart/2005/8/layout/orgChart1"/>
    <dgm:cxn modelId="{AC44E3F0-F05A-4DB6-BEC2-91285A1036D1}" type="presParOf" srcId="{ABEDBC09-D8F0-4D2C-8D82-7B972E5282C7}" destId="{2FC52A59-A9E2-4F8E-A9E9-EA7ED198B2E2}" srcOrd="0" destOrd="0" presId="urn:microsoft.com/office/officeart/2005/8/layout/orgChart1"/>
    <dgm:cxn modelId="{3F11CA69-3923-4D49-91D8-E14937D6F231}" type="presParOf" srcId="{2FC52A59-A9E2-4F8E-A9E9-EA7ED198B2E2}" destId="{FB098FC3-EB81-42E8-8FD2-B0A40AD4BC53}" srcOrd="0" destOrd="0" presId="urn:microsoft.com/office/officeart/2005/8/layout/orgChart1"/>
    <dgm:cxn modelId="{15EE09FF-403A-4AED-AC2D-B58117C08C6B}" type="presParOf" srcId="{2FC52A59-A9E2-4F8E-A9E9-EA7ED198B2E2}" destId="{32917BC8-4621-4E41-AAC5-C0FE17518D9B}" srcOrd="1" destOrd="0" presId="urn:microsoft.com/office/officeart/2005/8/layout/orgChart1"/>
    <dgm:cxn modelId="{5F0BD74F-D28D-4461-AA9F-FB66D380DCD6}" type="presParOf" srcId="{ABEDBC09-D8F0-4D2C-8D82-7B972E5282C7}" destId="{3FC0D9B8-B20D-4D81-9989-966AF55429EC}" srcOrd="1" destOrd="0" presId="urn:microsoft.com/office/officeart/2005/8/layout/orgChart1"/>
    <dgm:cxn modelId="{98D6E8D6-6A9A-4B24-B471-45D052F52367}" type="presParOf" srcId="{ABEDBC09-D8F0-4D2C-8D82-7B972E5282C7}" destId="{B66E51E8-63E1-4508-A981-FE20B65DCB0F}" srcOrd="2" destOrd="0" presId="urn:microsoft.com/office/officeart/2005/8/layout/orgChart1"/>
    <dgm:cxn modelId="{227E31AC-9451-4FAF-AC15-689FCDBDCFDB}" type="presParOf" srcId="{74BE5F0C-39A2-46D5-86A2-8C2EF00D5440}" destId="{838D8D5C-6AD6-4A93-9C9A-5B8ED69FE373}" srcOrd="2" destOrd="0" presId="urn:microsoft.com/office/officeart/2005/8/layout/orgChart1"/>
    <dgm:cxn modelId="{5A5EF63D-E4DA-4D86-BFF2-70EB0D267D02}" type="presParOf" srcId="{838D8D5C-6AD6-4A93-9C9A-5B8ED69FE373}" destId="{8A53C6B5-3C42-48C4-B518-D13B24D8737F}" srcOrd="0" destOrd="0" presId="urn:microsoft.com/office/officeart/2005/8/layout/orgChart1"/>
    <dgm:cxn modelId="{1A025FC8-EB3D-4842-9813-FF0822CFC40D}" type="presParOf" srcId="{838D8D5C-6AD6-4A93-9C9A-5B8ED69FE373}" destId="{E7EA1447-719A-4F9E-9EE8-1CF03CBC8D0E}" srcOrd="1" destOrd="0" presId="urn:microsoft.com/office/officeart/2005/8/layout/orgChart1"/>
    <dgm:cxn modelId="{2F9FD7EB-F3A7-4042-9621-B8D3F56362AD}" type="presParOf" srcId="{E7EA1447-719A-4F9E-9EE8-1CF03CBC8D0E}" destId="{52796C3E-0583-45BE-8F97-1AEE1507639F}" srcOrd="0" destOrd="0" presId="urn:microsoft.com/office/officeart/2005/8/layout/orgChart1"/>
    <dgm:cxn modelId="{356D485C-1BCF-4544-AF46-516822D8237E}" type="presParOf" srcId="{52796C3E-0583-45BE-8F97-1AEE1507639F}" destId="{F858A1A2-38D6-452B-872D-27F416D18116}" srcOrd="0" destOrd="0" presId="urn:microsoft.com/office/officeart/2005/8/layout/orgChart1"/>
    <dgm:cxn modelId="{BD654EE4-65FC-4B7B-8561-69488EFCF0BF}" type="presParOf" srcId="{52796C3E-0583-45BE-8F97-1AEE1507639F}" destId="{7959DF1D-377E-4246-B2C2-CA87478538C3}" srcOrd="1" destOrd="0" presId="urn:microsoft.com/office/officeart/2005/8/layout/orgChart1"/>
    <dgm:cxn modelId="{02B79C80-E2F5-4C01-83C4-2C01F3EECF8C}" type="presParOf" srcId="{E7EA1447-719A-4F9E-9EE8-1CF03CBC8D0E}" destId="{DF238C7F-FC82-4FDB-A984-6D97FF9BC79E}" srcOrd="1" destOrd="0" presId="urn:microsoft.com/office/officeart/2005/8/layout/orgChart1"/>
    <dgm:cxn modelId="{1BA394C9-326C-4563-9367-2B22348BEC1B}" type="presParOf" srcId="{E7EA1447-719A-4F9E-9EE8-1CF03CBC8D0E}" destId="{60E897A7-4F93-4008-8900-061C0D228DF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A715587-E883-415B-A5A0-94922F7D50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157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DAF6EA18-40B2-4990-9CA6-F39C8A2D2758}" type="datetimeFigureOut">
              <a:rPr lang="en-GB"/>
              <a:pPr>
                <a:defRPr/>
              </a:pPr>
              <a:t>26/07/2015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7239459A-6FC6-41BC-A75A-9E904C8F0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591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E6B08BC-DEA2-4983-97B0-570809E25DFE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60180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AB90DD-C5C7-4A00-95E4-9E10B7A50BA2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59064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8C2DD35-BD5B-4951-8E61-546176891C32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78741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17BFBD4-1BD3-4E56-9C6B-306EF5435EE7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840309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86854DA-5116-48C2-B0FD-75A22BB8223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008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3543DE8-D809-4F46-B85A-FD66AA4006DC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196760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30601B6-09DC-4517-B893-DF5F76FDF922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74467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148D78F-D991-4FE3-AD7E-8B70BA962A8E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313107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EFC4B94-276C-4C24-9E27-E0AFFF83B28A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77133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09ABDF8-DA91-4D6A-9736-F705E613B652}" type="slidenum">
              <a:rPr lang="en-US" smtClean="0">
                <a:solidFill>
                  <a:srgbClr val="000000"/>
                </a:solidFill>
              </a:rPr>
              <a:pPr eaLnBrk="1" hangingPunct="1"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119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1087933-EFC9-49E6-BDB1-36DA8CE2C036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10741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2097C60-BF23-4D9D-BC14-92BA09C5A737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28220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2B5B65-0F3F-44CE-8D81-E745C43BB465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3968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A6A6541-6E98-4EF6-9DC5-A96BE4816A13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08887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029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24376-64E8-4C58-9132-238E5B126C0C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347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B5D6F-3E3B-4211-A4B1-7485D8BF85BB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C197E-FF45-448C-B1D7-C67B4C4D31B9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46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A970-2352-40C6-A085-BB703760DBDE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16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33FF1-9502-469A-B0A5-8049B0798756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53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36048-8E08-4933-BB72-F3ABA4831C5A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49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042A5-4FCE-494C-B9EE-49E1EDDFBA76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533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42298B70-003E-4617-9BF9-F5AE0E12C0D2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6" r:id="rId7"/>
    <p:sldLayoutId id="214748398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HRBodies/CRPD/Pages/Sessions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Módulo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7.1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Presentación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informes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los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Estados</a:t>
            </a:r>
            <a:r>
              <a:rPr lang="en-US" sz="340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al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Comité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los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Derechos de las Personas con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La lista de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asuntos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: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Túnez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557213" y="946943"/>
            <a:ext cx="8010525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2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7213" y="1073150"/>
            <a:ext cx="8010525" cy="841375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i="1" dirty="0" smtClean="0"/>
              <a:t>El informe no </a:t>
            </a:r>
            <a:r>
              <a:rPr lang="fr-CH" i="1" dirty="0" err="1" smtClean="0"/>
              <a:t>ofreció</a:t>
            </a:r>
            <a:r>
              <a:rPr lang="fr-CH" i="1" dirty="0" smtClean="0"/>
              <a:t> </a:t>
            </a:r>
            <a:r>
              <a:rPr lang="fr-CH" i="1" dirty="0" err="1" smtClean="0"/>
              <a:t>información</a:t>
            </a:r>
            <a:r>
              <a:rPr lang="fr-CH" i="1" dirty="0" smtClean="0"/>
              <a:t> sobre la </a:t>
            </a:r>
            <a:r>
              <a:rPr lang="fr-CH" i="1" dirty="0" err="1" smtClean="0"/>
              <a:t>prevención</a:t>
            </a:r>
            <a:r>
              <a:rPr lang="fr-CH" i="1" dirty="0" smtClean="0"/>
              <a:t> de la </a:t>
            </a:r>
            <a:r>
              <a:rPr lang="fr-CH" i="1" dirty="0" err="1" smtClean="0"/>
              <a:t>violencia</a:t>
            </a:r>
            <a:r>
              <a:rPr lang="fr-CH" i="1" dirty="0" smtClean="0"/>
              <a:t> contra los </a:t>
            </a:r>
            <a:r>
              <a:rPr lang="fr-CH" i="1" dirty="0" err="1" smtClean="0"/>
              <a:t>niños</a:t>
            </a:r>
            <a:r>
              <a:rPr lang="fr-CH" i="1" dirty="0" smtClean="0"/>
              <a:t>.</a:t>
            </a:r>
            <a:endParaRPr lang="fr-CH" i="1" dirty="0"/>
          </a:p>
          <a:p>
            <a:pPr algn="r">
              <a:defRPr/>
            </a:pPr>
            <a:r>
              <a:rPr lang="fr-CH" b="1" i="1" dirty="0" smtClean="0"/>
              <a:t>Informe </a:t>
            </a:r>
            <a:r>
              <a:rPr lang="fr-CH" b="1" i="1" dirty="0" err="1" smtClean="0"/>
              <a:t>inicial</a:t>
            </a:r>
            <a:r>
              <a:rPr lang="fr-CH" b="1" i="1" dirty="0" smtClean="0"/>
              <a:t> de </a:t>
            </a:r>
            <a:r>
              <a:rPr lang="fr-CH" b="1" i="1" dirty="0" err="1" smtClean="0"/>
              <a:t>Túnez</a:t>
            </a:r>
            <a:endParaRPr lang="en-GB" b="1" i="1" dirty="0"/>
          </a:p>
        </p:txBody>
      </p:sp>
      <p:sp>
        <p:nvSpPr>
          <p:cNvPr id="5" name="Rectangle 4"/>
          <p:cNvSpPr/>
          <p:nvPr/>
        </p:nvSpPr>
        <p:spPr>
          <a:xfrm>
            <a:off x="557213" y="2306638"/>
            <a:ext cx="8010525" cy="1192212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i="1" dirty="0"/>
              <a:t>Sírvanse explicar las medidas específicas contempladas en el Código de Protección de la Infancia para proteger a niños con discapacidad. ¿Cómo se abordan los casos de violencia contra niños con </a:t>
            </a:r>
            <a:r>
              <a:rPr lang="es-ES" i="1" dirty="0" smtClean="0"/>
              <a:t>discapacidad?</a:t>
            </a:r>
            <a:r>
              <a:rPr lang="en-GB" i="1" dirty="0" smtClean="0"/>
              <a:t> </a:t>
            </a:r>
            <a:endParaRPr lang="en-GB" i="1" dirty="0"/>
          </a:p>
          <a:p>
            <a:pPr algn="r">
              <a:defRPr/>
            </a:pPr>
            <a:r>
              <a:rPr lang="fr-CH" b="1" i="1" dirty="0" smtClean="0"/>
              <a:t>Lista de </a:t>
            </a:r>
            <a:r>
              <a:rPr lang="fr-CH" b="1" i="1" dirty="0" err="1" smtClean="0"/>
              <a:t>asuntos</a:t>
            </a:r>
            <a:r>
              <a:rPr lang="fr-CH" b="1" i="1" dirty="0" smtClean="0"/>
              <a:t> </a:t>
            </a:r>
            <a:r>
              <a:rPr lang="fr-CH" b="1" i="1" dirty="0" err="1" smtClean="0"/>
              <a:t>del</a:t>
            </a:r>
            <a:r>
              <a:rPr lang="fr-CH" b="1" i="1" dirty="0" smtClean="0"/>
              <a:t> Comité para </a:t>
            </a:r>
            <a:r>
              <a:rPr lang="fr-CH" b="1" i="1" dirty="0" err="1" smtClean="0"/>
              <a:t>Túnez</a:t>
            </a:r>
            <a:r>
              <a:rPr lang="fr-CH" b="1" i="1" dirty="0" smtClean="0"/>
              <a:t> </a:t>
            </a:r>
            <a:endParaRPr lang="en-GB" b="1" i="1" dirty="0"/>
          </a:p>
        </p:txBody>
      </p:sp>
      <p:sp>
        <p:nvSpPr>
          <p:cNvPr id="6" name="Rectangle 5"/>
          <p:cNvSpPr/>
          <p:nvPr/>
        </p:nvSpPr>
        <p:spPr>
          <a:xfrm>
            <a:off x="557213" y="3848101"/>
            <a:ext cx="8010525" cy="2247106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i="1" dirty="0" err="1" smtClean="0"/>
              <a:t>En</a:t>
            </a:r>
            <a:r>
              <a:rPr lang="en-GB" i="1" dirty="0" smtClean="0"/>
              <a:t> </a:t>
            </a:r>
            <a:r>
              <a:rPr lang="en-GB" i="1" dirty="0" err="1" smtClean="0"/>
              <a:t>este</a:t>
            </a:r>
            <a:r>
              <a:rPr lang="en-GB" i="1" dirty="0" smtClean="0"/>
              <a:t> </a:t>
            </a:r>
            <a:r>
              <a:rPr lang="en-GB" i="1" dirty="0" err="1" smtClean="0"/>
              <a:t>sentido</a:t>
            </a:r>
            <a:r>
              <a:rPr lang="en-GB" i="1" dirty="0" smtClean="0"/>
              <a:t> </a:t>
            </a:r>
            <a:r>
              <a:rPr lang="en-GB" i="1" dirty="0" err="1" smtClean="0"/>
              <a:t>quisiéramos</a:t>
            </a:r>
            <a:r>
              <a:rPr lang="en-GB" i="1" dirty="0" smtClean="0"/>
              <a:t> </a:t>
            </a:r>
            <a:r>
              <a:rPr lang="en-GB" i="1" dirty="0" err="1" smtClean="0"/>
              <a:t>mencionar</a:t>
            </a:r>
            <a:r>
              <a:rPr lang="en-GB" i="1" dirty="0" smtClean="0"/>
              <a:t> que el </a:t>
            </a:r>
            <a:r>
              <a:rPr lang="en-GB" i="1" dirty="0" err="1" smtClean="0"/>
              <a:t>Código</a:t>
            </a:r>
            <a:r>
              <a:rPr lang="en-GB" i="1" dirty="0" smtClean="0"/>
              <a:t> de </a:t>
            </a:r>
            <a:r>
              <a:rPr lang="en-GB" i="1" dirty="0" err="1" smtClean="0"/>
              <a:t>Protección</a:t>
            </a:r>
            <a:r>
              <a:rPr lang="en-GB" i="1" dirty="0" smtClean="0"/>
              <a:t> de la </a:t>
            </a:r>
            <a:r>
              <a:rPr lang="en-GB" i="1" dirty="0" err="1" smtClean="0"/>
              <a:t>Infancia</a:t>
            </a:r>
            <a:r>
              <a:rPr lang="en-GB" i="1" dirty="0" smtClean="0"/>
              <a:t>, </a:t>
            </a:r>
            <a:r>
              <a:rPr lang="en-GB" i="1" dirty="0" err="1" smtClean="0"/>
              <a:t>creado</a:t>
            </a:r>
            <a:r>
              <a:rPr lang="en-GB" i="1" dirty="0" smtClean="0"/>
              <a:t> </a:t>
            </a:r>
            <a:r>
              <a:rPr lang="en-GB" i="1" dirty="0" err="1" smtClean="0"/>
              <a:t>en</a:t>
            </a:r>
            <a:r>
              <a:rPr lang="en-GB" i="1" dirty="0" smtClean="0"/>
              <a:t> </a:t>
            </a:r>
            <a:r>
              <a:rPr lang="en-GB" i="1" dirty="0" err="1" smtClean="0"/>
              <a:t>virtud</a:t>
            </a:r>
            <a:r>
              <a:rPr lang="en-GB" i="1" dirty="0" smtClean="0"/>
              <a:t> de la Ley No. 92 del 9 de </a:t>
            </a:r>
            <a:r>
              <a:rPr lang="en-GB" i="1" dirty="0" err="1" smtClean="0"/>
              <a:t>noviembre</a:t>
            </a:r>
            <a:r>
              <a:rPr lang="en-GB" i="1" dirty="0" smtClean="0"/>
              <a:t> de 1995, </a:t>
            </a:r>
            <a:r>
              <a:rPr lang="en-GB" i="1" dirty="0" err="1" smtClean="0"/>
              <a:t>garantiza</a:t>
            </a:r>
            <a:r>
              <a:rPr lang="en-GB" i="1" dirty="0" smtClean="0"/>
              <a:t> que </a:t>
            </a:r>
            <a:r>
              <a:rPr lang="en-GB" i="1" dirty="0" err="1" smtClean="0"/>
              <a:t>los</a:t>
            </a:r>
            <a:r>
              <a:rPr lang="en-GB" i="1" dirty="0" smtClean="0"/>
              <a:t> </a:t>
            </a:r>
            <a:r>
              <a:rPr lang="en-GB" i="1" dirty="0" err="1" smtClean="0"/>
              <a:t>niños</a:t>
            </a:r>
            <a:r>
              <a:rPr lang="en-GB" i="1" dirty="0" smtClean="0"/>
              <a:t> </a:t>
            </a:r>
            <a:r>
              <a:rPr lang="en-GB" i="1" dirty="0" err="1" smtClean="0"/>
              <a:t>en</a:t>
            </a:r>
            <a:r>
              <a:rPr lang="en-GB" i="1" dirty="0" smtClean="0"/>
              <a:t> general y </a:t>
            </a:r>
            <a:r>
              <a:rPr lang="en-GB" i="1" dirty="0" err="1" smtClean="0"/>
              <a:t>los</a:t>
            </a:r>
            <a:r>
              <a:rPr lang="en-GB" i="1" dirty="0" smtClean="0"/>
              <a:t> </a:t>
            </a:r>
            <a:r>
              <a:rPr lang="en-GB" i="1" dirty="0" err="1" smtClean="0"/>
              <a:t>niños</a:t>
            </a:r>
            <a:r>
              <a:rPr lang="en-GB" i="1" dirty="0" smtClean="0"/>
              <a:t> con </a:t>
            </a:r>
            <a:r>
              <a:rPr lang="en-GB" i="1" dirty="0" err="1" smtClean="0"/>
              <a:t>discapacidad</a:t>
            </a:r>
            <a:r>
              <a:rPr lang="en-GB" i="1" dirty="0" smtClean="0"/>
              <a:t> </a:t>
            </a:r>
            <a:r>
              <a:rPr lang="en-GB" i="1" dirty="0" err="1" smtClean="0"/>
              <a:t>en</a:t>
            </a:r>
            <a:r>
              <a:rPr lang="en-GB" i="1" dirty="0" smtClean="0"/>
              <a:t> particular, </a:t>
            </a:r>
            <a:r>
              <a:rPr lang="en-GB" i="1" dirty="0" err="1" smtClean="0"/>
              <a:t>estén</a:t>
            </a:r>
            <a:r>
              <a:rPr lang="en-GB" i="1" dirty="0" smtClean="0"/>
              <a:t> </a:t>
            </a:r>
            <a:r>
              <a:rPr lang="en-GB" i="1" dirty="0" err="1" smtClean="0"/>
              <a:t>libres</a:t>
            </a:r>
            <a:r>
              <a:rPr lang="en-GB" i="1" dirty="0" smtClean="0"/>
              <a:t> de </a:t>
            </a:r>
            <a:r>
              <a:rPr lang="en-GB" i="1" dirty="0" err="1" smtClean="0"/>
              <a:t>diversas</a:t>
            </a:r>
            <a:r>
              <a:rPr lang="en-GB" i="1" dirty="0" smtClean="0"/>
              <a:t> </a:t>
            </a:r>
            <a:r>
              <a:rPr lang="en-GB" i="1" dirty="0" err="1" smtClean="0"/>
              <a:t>formas</a:t>
            </a:r>
            <a:r>
              <a:rPr lang="en-GB" i="1" dirty="0" smtClean="0"/>
              <a:t> de </a:t>
            </a:r>
            <a:r>
              <a:rPr lang="en-GB" i="1" dirty="0" err="1" smtClean="0"/>
              <a:t>explotación</a:t>
            </a:r>
            <a:r>
              <a:rPr lang="en-GB" i="1" dirty="0" smtClean="0"/>
              <a:t>, </a:t>
            </a:r>
            <a:r>
              <a:rPr lang="en-GB" i="1" dirty="0" err="1" smtClean="0"/>
              <a:t>violencia</a:t>
            </a:r>
            <a:r>
              <a:rPr lang="en-GB" i="1" dirty="0" smtClean="0"/>
              <a:t> y </a:t>
            </a:r>
            <a:r>
              <a:rPr lang="en-GB" i="1" dirty="0" err="1" smtClean="0"/>
              <a:t>abuso</a:t>
            </a:r>
            <a:r>
              <a:rPr lang="en-GB" i="1" dirty="0" smtClean="0"/>
              <a:t>. </a:t>
            </a:r>
            <a:r>
              <a:rPr lang="en-GB" i="1" dirty="0" err="1" smtClean="0"/>
              <a:t>Bajo</a:t>
            </a:r>
            <a:r>
              <a:rPr lang="en-GB" i="1" dirty="0" smtClean="0"/>
              <a:t> </a:t>
            </a:r>
            <a:r>
              <a:rPr lang="en-GB" i="1" dirty="0" err="1" smtClean="0"/>
              <a:t>dicho</a:t>
            </a:r>
            <a:r>
              <a:rPr lang="en-GB" i="1" dirty="0" smtClean="0"/>
              <a:t> </a:t>
            </a:r>
            <a:r>
              <a:rPr lang="en-GB" i="1" dirty="0" err="1" smtClean="0"/>
              <a:t>Código</a:t>
            </a:r>
            <a:r>
              <a:rPr lang="en-GB" i="1" dirty="0" smtClean="0"/>
              <a:t>, la </a:t>
            </a:r>
            <a:r>
              <a:rPr lang="en-GB" i="1" dirty="0" err="1" smtClean="0"/>
              <a:t>explotación</a:t>
            </a:r>
            <a:r>
              <a:rPr lang="en-GB" i="1" dirty="0" smtClean="0"/>
              <a:t> sexual o </a:t>
            </a:r>
            <a:r>
              <a:rPr lang="en-GB" i="1" dirty="0" err="1" smtClean="0"/>
              <a:t>económica</a:t>
            </a:r>
            <a:r>
              <a:rPr lang="en-GB" i="1" dirty="0" smtClean="0"/>
              <a:t> y el </a:t>
            </a:r>
            <a:r>
              <a:rPr lang="en-GB" i="1" dirty="0" err="1" smtClean="0"/>
              <a:t>maltrato</a:t>
            </a:r>
            <a:r>
              <a:rPr lang="en-GB" i="1" dirty="0" smtClean="0"/>
              <a:t> habitual de </a:t>
            </a:r>
            <a:r>
              <a:rPr lang="en-GB" i="1" dirty="0" err="1" smtClean="0"/>
              <a:t>los</a:t>
            </a:r>
            <a:r>
              <a:rPr lang="en-GB" i="1" dirty="0" smtClean="0"/>
              <a:t> </a:t>
            </a:r>
            <a:r>
              <a:rPr lang="en-GB" i="1" dirty="0" err="1" smtClean="0"/>
              <a:t>niños</a:t>
            </a:r>
            <a:r>
              <a:rPr lang="en-GB" i="1" dirty="0" smtClean="0"/>
              <a:t> se </a:t>
            </a:r>
            <a:r>
              <a:rPr lang="en-GB" i="1" dirty="0" err="1" smtClean="0"/>
              <a:t>consideran</a:t>
            </a:r>
            <a:r>
              <a:rPr lang="en-GB" i="1" dirty="0" smtClean="0"/>
              <a:t> </a:t>
            </a:r>
            <a:r>
              <a:rPr lang="en-GB" i="1" dirty="0" err="1" smtClean="0"/>
              <a:t>situaciones</a:t>
            </a:r>
            <a:r>
              <a:rPr lang="en-GB" i="1" dirty="0" smtClean="0"/>
              <a:t> </a:t>
            </a:r>
            <a:r>
              <a:rPr lang="en-GB" i="1" dirty="0" err="1" smtClean="0"/>
              <a:t>difíciles</a:t>
            </a:r>
            <a:r>
              <a:rPr lang="en-GB" i="1" dirty="0" smtClean="0"/>
              <a:t> que </a:t>
            </a:r>
            <a:r>
              <a:rPr lang="en-GB" i="1" dirty="0" err="1" smtClean="0"/>
              <a:t>exigen</a:t>
            </a:r>
            <a:r>
              <a:rPr lang="en-GB" i="1" dirty="0" smtClean="0"/>
              <a:t> la </a:t>
            </a:r>
            <a:r>
              <a:rPr lang="en-GB" i="1" dirty="0" err="1" smtClean="0"/>
              <a:t>intervención</a:t>
            </a:r>
            <a:r>
              <a:rPr lang="en-GB" i="1" dirty="0" smtClean="0"/>
              <a:t> </a:t>
            </a:r>
            <a:r>
              <a:rPr lang="en-GB" i="1" dirty="0" err="1" smtClean="0"/>
              <a:t>rápida</a:t>
            </a:r>
            <a:r>
              <a:rPr lang="en-GB" i="1" dirty="0" smtClean="0"/>
              <a:t> </a:t>
            </a:r>
            <a:r>
              <a:rPr lang="en-GB" i="1" dirty="0" err="1" smtClean="0"/>
              <a:t>tanto</a:t>
            </a:r>
            <a:r>
              <a:rPr lang="en-GB" i="1" dirty="0" smtClean="0"/>
              <a:t> de </a:t>
            </a:r>
            <a:r>
              <a:rPr lang="en-GB" i="1" dirty="0" err="1" smtClean="0"/>
              <a:t>los</a:t>
            </a:r>
            <a:r>
              <a:rPr lang="en-GB" i="1" dirty="0" smtClean="0"/>
              <a:t> </a:t>
            </a:r>
            <a:r>
              <a:rPr lang="en-GB" i="1" dirty="0" err="1" smtClean="0"/>
              <a:t>funcionarios</a:t>
            </a:r>
            <a:r>
              <a:rPr lang="en-GB" i="1" dirty="0" smtClean="0"/>
              <a:t> de </a:t>
            </a:r>
            <a:r>
              <a:rPr lang="en-GB" i="1" dirty="0" err="1" smtClean="0"/>
              <a:t>protección</a:t>
            </a:r>
            <a:r>
              <a:rPr lang="en-GB" i="1" dirty="0" smtClean="0"/>
              <a:t> de la </a:t>
            </a:r>
            <a:r>
              <a:rPr lang="en-GB" i="1" dirty="0" err="1" smtClean="0"/>
              <a:t>infancia</a:t>
            </a:r>
            <a:r>
              <a:rPr lang="en-GB" i="1" dirty="0" smtClean="0"/>
              <a:t> </a:t>
            </a:r>
            <a:r>
              <a:rPr lang="en-GB" i="1" dirty="0" err="1" smtClean="0"/>
              <a:t>como</a:t>
            </a:r>
            <a:r>
              <a:rPr lang="en-GB" i="1" dirty="0" smtClean="0"/>
              <a:t> de </a:t>
            </a:r>
            <a:r>
              <a:rPr lang="en-GB" i="1" dirty="0" err="1" smtClean="0"/>
              <a:t>los</a:t>
            </a:r>
            <a:r>
              <a:rPr lang="en-GB" i="1" dirty="0" smtClean="0"/>
              <a:t> </a:t>
            </a:r>
            <a:r>
              <a:rPr lang="en-GB" i="1" dirty="0" err="1" smtClean="0"/>
              <a:t>jueces</a:t>
            </a:r>
            <a:r>
              <a:rPr lang="en-GB" i="1" dirty="0" smtClean="0"/>
              <a:t> de </a:t>
            </a:r>
            <a:r>
              <a:rPr lang="en-GB" i="1" dirty="0" err="1" smtClean="0"/>
              <a:t>familia</a:t>
            </a:r>
            <a:r>
              <a:rPr lang="en-GB" i="1" dirty="0" smtClean="0"/>
              <a:t>, a fin de </a:t>
            </a:r>
            <a:r>
              <a:rPr lang="en-GB" i="1" dirty="0" err="1" smtClean="0"/>
              <a:t>proteger</a:t>
            </a:r>
            <a:r>
              <a:rPr lang="en-GB" i="1" dirty="0" smtClean="0"/>
              <a:t> a </a:t>
            </a:r>
            <a:r>
              <a:rPr lang="en-GB" i="1" dirty="0" err="1" smtClean="0"/>
              <a:t>los</a:t>
            </a:r>
            <a:r>
              <a:rPr lang="en-GB" i="1" dirty="0" smtClean="0"/>
              <a:t> </a:t>
            </a:r>
            <a:r>
              <a:rPr lang="en-GB" i="1" dirty="0" err="1" smtClean="0"/>
              <a:t>niños</a:t>
            </a:r>
            <a:r>
              <a:rPr lang="en-GB" i="1" dirty="0" smtClean="0"/>
              <a:t>. </a:t>
            </a:r>
          </a:p>
          <a:p>
            <a:pPr algn="r">
              <a:defRPr/>
            </a:pPr>
            <a:r>
              <a:rPr lang="fr-CH" b="1" i="1" dirty="0" err="1" smtClean="0"/>
              <a:t>Respuesta</a:t>
            </a:r>
            <a:r>
              <a:rPr lang="fr-CH" b="1" i="1" dirty="0" smtClean="0"/>
              <a:t> de </a:t>
            </a:r>
            <a:r>
              <a:rPr lang="fr-CH" b="1" i="1" dirty="0" err="1" smtClean="0"/>
              <a:t>Túnez</a:t>
            </a:r>
            <a:r>
              <a:rPr lang="fr-CH" b="1" i="1" dirty="0" smtClean="0"/>
              <a:t> al Comité</a:t>
            </a:r>
            <a:endParaRPr lang="en-GB" b="1" i="1" dirty="0"/>
          </a:p>
        </p:txBody>
      </p:sp>
      <p:sp>
        <p:nvSpPr>
          <p:cNvPr id="7" name="Down Arrow 6"/>
          <p:cNvSpPr/>
          <p:nvPr/>
        </p:nvSpPr>
        <p:spPr>
          <a:xfrm>
            <a:off x="4024313" y="1914525"/>
            <a:ext cx="484187" cy="25241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4048125" y="3521075"/>
            <a:ext cx="484188" cy="25241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497887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Observaciones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> finales: </a:t>
            </a:r>
            <a:r>
              <a:rPr lang="en-US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Túnez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fr-FR" sz="3600" dirty="0" smtClean="0">
              <a:solidFill>
                <a:srgbClr val="FF0000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6263" y="1530350"/>
            <a:ext cx="8180387" cy="457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i="1" dirty="0">
                <a:solidFill>
                  <a:schemeClr val="tx1"/>
                </a:solidFill>
              </a:rPr>
              <a:t>Preocupa especialmente al Comité la escasa tasa de denuncias </a:t>
            </a:r>
            <a:r>
              <a:rPr lang="es-ES" i="1" dirty="0" smtClean="0">
                <a:solidFill>
                  <a:schemeClr val="tx1"/>
                </a:solidFill>
              </a:rPr>
              <a:t>de </a:t>
            </a:r>
            <a:r>
              <a:rPr lang="es-ES" i="1" dirty="0">
                <a:solidFill>
                  <a:schemeClr val="tx1"/>
                </a:solidFill>
              </a:rPr>
              <a:t>casos de malos tratos habituales de niños, entre ellos niños con discapacidad, lo que puede llegar a constituir una situación de peligro habida cuenta de los resultados de la encuesta de indicadores múltiples </a:t>
            </a:r>
            <a:r>
              <a:rPr lang="es-ES" i="1" dirty="0" smtClean="0">
                <a:solidFill>
                  <a:schemeClr val="tx1"/>
                </a:solidFill>
              </a:rPr>
              <a:t>[…].</a:t>
            </a:r>
            <a:endParaRPr lang="en-GB" i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s-ES" b="1" i="1" dirty="0">
                <a:solidFill>
                  <a:schemeClr val="tx1"/>
                </a:solidFill>
              </a:rPr>
              <a:t>El Comité recomienda que el Estado parte: </a:t>
            </a:r>
          </a:p>
          <a:p>
            <a:pPr>
              <a:defRPr/>
            </a:pPr>
            <a:r>
              <a:rPr lang="es-ES" i="1" dirty="0">
                <a:solidFill>
                  <a:schemeClr val="tx1"/>
                </a:solidFill>
              </a:rPr>
              <a:t>	</a:t>
            </a:r>
            <a:r>
              <a:rPr lang="es-ES" b="1" i="1" dirty="0" smtClean="0">
                <a:solidFill>
                  <a:schemeClr val="tx1"/>
                </a:solidFill>
              </a:rPr>
              <a:t>(a</a:t>
            </a:r>
            <a:r>
              <a:rPr lang="es-ES" b="1" i="1" dirty="0">
                <a:solidFill>
                  <a:schemeClr val="tx1"/>
                </a:solidFill>
              </a:rPr>
              <a:t>)	Evalúe el fenómeno de la violencia contra niños y niñas con discapacidad y reúna datos desglosados sistemáticos </a:t>
            </a:r>
            <a:r>
              <a:rPr lang="es-ES" b="1" i="1" dirty="0" smtClean="0">
                <a:solidFill>
                  <a:schemeClr val="tx1"/>
                </a:solidFill>
              </a:rPr>
              <a:t>[…];</a:t>
            </a:r>
            <a:endParaRPr lang="es-ES" b="1" i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s-ES" b="1" i="1" dirty="0">
                <a:solidFill>
                  <a:schemeClr val="tx1"/>
                </a:solidFill>
              </a:rPr>
              <a:t>	</a:t>
            </a:r>
            <a:r>
              <a:rPr lang="es-ES" b="1" i="1" dirty="0" smtClean="0">
                <a:solidFill>
                  <a:schemeClr val="tx1"/>
                </a:solidFill>
              </a:rPr>
              <a:t>(b</a:t>
            </a:r>
            <a:r>
              <a:rPr lang="es-ES" b="1" i="1" dirty="0">
                <a:solidFill>
                  <a:schemeClr val="tx1"/>
                </a:solidFill>
              </a:rPr>
              <a:t>)	Se asegure de que las instituciones de atención a los niños con discapacidad tengan personal con formación especializada, cumplan las normas correspondientes, sean supervisadas y evaluadas periódicamente y establezcan procedimientos de denuncia que estén al alcance de los niños con discapacidad;</a:t>
            </a:r>
          </a:p>
          <a:p>
            <a:pPr>
              <a:defRPr/>
            </a:pPr>
            <a:r>
              <a:rPr lang="es-ES" b="1" i="1" dirty="0">
                <a:solidFill>
                  <a:schemeClr val="tx1"/>
                </a:solidFill>
              </a:rPr>
              <a:t>	</a:t>
            </a:r>
            <a:r>
              <a:rPr lang="es-ES" b="1" i="1" dirty="0" smtClean="0">
                <a:solidFill>
                  <a:schemeClr val="tx1"/>
                </a:solidFill>
              </a:rPr>
              <a:t>(c</a:t>
            </a:r>
            <a:r>
              <a:rPr lang="es-ES" b="1" i="1" dirty="0">
                <a:solidFill>
                  <a:schemeClr val="tx1"/>
                </a:solidFill>
              </a:rPr>
              <a:t>)	Establezca mecanismos independientes de seguimiento; y</a:t>
            </a:r>
          </a:p>
          <a:p>
            <a:pPr>
              <a:defRPr/>
            </a:pPr>
            <a:r>
              <a:rPr lang="es-ES" b="1" i="1" dirty="0">
                <a:solidFill>
                  <a:schemeClr val="tx1"/>
                </a:solidFill>
              </a:rPr>
              <a:t>	</a:t>
            </a:r>
            <a:r>
              <a:rPr lang="es-ES" b="1" i="1" dirty="0" smtClean="0">
                <a:solidFill>
                  <a:schemeClr val="tx1"/>
                </a:solidFill>
              </a:rPr>
              <a:t>(d</a:t>
            </a:r>
            <a:r>
              <a:rPr lang="es-ES" b="1" i="1" dirty="0">
                <a:solidFill>
                  <a:schemeClr val="tx1"/>
                </a:solidFill>
              </a:rPr>
              <a:t>)	Tome disposiciones para sustituir la atención institucional de niños y niñas con discapacidad por la atención dentro de la comunidad.</a:t>
            </a:r>
          </a:p>
          <a:p>
            <a:pPr>
              <a:defRPr/>
            </a:pPr>
            <a:endParaRPr lang="en-GB" b="1" i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b="1" i="1" dirty="0" smtClean="0">
                <a:solidFill>
                  <a:schemeClr val="tx1"/>
                </a:solidFill>
              </a:rPr>
              <a:t>										</a:t>
            </a:r>
            <a:r>
              <a:rPr lang="en-GB" dirty="0" smtClean="0">
                <a:solidFill>
                  <a:schemeClr val="tx1"/>
                </a:solidFill>
              </a:rPr>
              <a:t>CRPD/C/TUN/CO/1, </a:t>
            </a:r>
            <a:r>
              <a:rPr lang="en-GB" dirty="0" err="1" smtClean="0">
                <a:solidFill>
                  <a:schemeClr val="tx1"/>
                </a:solidFill>
              </a:rPr>
              <a:t>párr</a:t>
            </a:r>
            <a:r>
              <a:rPr lang="en-GB" dirty="0" smtClean="0">
                <a:solidFill>
                  <a:schemeClr val="tx1"/>
                </a:solidFill>
              </a:rPr>
              <a:t>. 16–17</a:t>
            </a:r>
            <a:endParaRPr lang="en-GB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500" dirty="0" err="1" smtClean="0">
                <a:latin typeface="Arial" charset="0"/>
                <a:ea typeface="ＭＳ Ｐゴシック" pitchFamily="34" charset="-128"/>
                <a:cs typeface="Arial" charset="0"/>
              </a:rPr>
              <a:t>Aplicación</a:t>
            </a:r>
            <a:r>
              <a:rPr lang="fr-FR" sz="3500" dirty="0" smtClean="0">
                <a:latin typeface="Arial" charset="0"/>
                <a:ea typeface="ＭＳ Ｐゴシック" pitchFamily="34" charset="-128"/>
                <a:cs typeface="Arial" charset="0"/>
              </a:rPr>
              <a:t> de las </a:t>
            </a:r>
            <a:r>
              <a:rPr lang="fr-FR" sz="3500" dirty="0" err="1" smtClean="0">
                <a:latin typeface="Arial" charset="0"/>
                <a:ea typeface="ＭＳ Ｐゴシック" pitchFamily="34" charset="-128"/>
                <a:cs typeface="Arial" charset="0"/>
              </a:rPr>
              <a:t>recomendaciones</a:t>
            </a:r>
            <a:endParaRPr lang="fr-FR" sz="35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106488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Emitir</a:t>
            </a:r>
            <a:r>
              <a:rPr lang="en-US" sz="2400" dirty="0" smtClean="0">
                <a:cs typeface="Arial" charset="0"/>
              </a:rPr>
              <a:t> un </a:t>
            </a:r>
            <a:r>
              <a:rPr lang="en-US" sz="2400" dirty="0" err="1" smtClean="0">
                <a:cs typeface="Arial" charset="0"/>
              </a:rPr>
              <a:t>comunicado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prensa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err="1" smtClean="0">
                <a:cs typeface="Arial" charset="0"/>
              </a:rPr>
              <a:t>celebrar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una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conferencia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prensa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Publicar</a:t>
            </a:r>
            <a:r>
              <a:rPr lang="en-US" sz="2400" dirty="0" smtClean="0">
                <a:cs typeface="Arial" charset="0"/>
              </a:rPr>
              <a:t> las </a:t>
            </a:r>
            <a:r>
              <a:rPr lang="en-US" sz="2400" dirty="0" err="1" smtClean="0">
                <a:cs typeface="Arial" charset="0"/>
              </a:rPr>
              <a:t>observaciones</a:t>
            </a:r>
            <a:r>
              <a:rPr lang="en-US" sz="2400" dirty="0" smtClean="0">
                <a:cs typeface="Arial" charset="0"/>
              </a:rPr>
              <a:t> finales y las </a:t>
            </a:r>
            <a:r>
              <a:rPr lang="en-US" sz="2400" dirty="0" err="1" smtClean="0">
                <a:cs typeface="Arial" charset="0"/>
              </a:rPr>
              <a:t>recomendaciones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Circularlas</a:t>
            </a:r>
            <a:r>
              <a:rPr lang="en-US" sz="2400" dirty="0" smtClean="0">
                <a:cs typeface="Arial" charset="0"/>
              </a:rPr>
              <a:t> a </a:t>
            </a:r>
            <a:r>
              <a:rPr lang="en-US" sz="2400" dirty="0" err="1" smtClean="0">
                <a:cs typeface="Arial" charset="0"/>
              </a:rPr>
              <a:t>todos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ministerios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err="1" smtClean="0">
                <a:cs typeface="Arial" charset="0"/>
              </a:rPr>
              <a:t>departamentos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competentes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Reunirse</a:t>
            </a:r>
            <a:r>
              <a:rPr lang="en-US" sz="2400" dirty="0" smtClean="0">
                <a:cs typeface="Arial" charset="0"/>
              </a:rPr>
              <a:t> con la </a:t>
            </a:r>
            <a:r>
              <a:rPr lang="en-US" sz="2400" dirty="0" err="1" smtClean="0">
                <a:cs typeface="Arial" charset="0"/>
              </a:rPr>
              <a:t>sociedad</a:t>
            </a:r>
            <a:r>
              <a:rPr lang="en-US" sz="2400" dirty="0" smtClean="0">
                <a:cs typeface="Arial" charset="0"/>
              </a:rPr>
              <a:t> civil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Celebrar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una</a:t>
            </a:r>
            <a:r>
              <a:rPr lang="en-US" sz="2400" dirty="0" smtClean="0">
                <a:cs typeface="Arial" charset="0"/>
              </a:rPr>
              <a:t> mesa </a:t>
            </a:r>
            <a:r>
              <a:rPr lang="en-US" sz="2400" dirty="0" err="1" smtClean="0">
                <a:cs typeface="Arial" charset="0"/>
              </a:rPr>
              <a:t>redonda</a:t>
            </a:r>
            <a:r>
              <a:rPr lang="en-US" sz="2400" dirty="0" smtClean="0">
                <a:cs typeface="Arial" charset="0"/>
              </a:rPr>
              <a:t>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Establecer</a:t>
            </a:r>
            <a:r>
              <a:rPr lang="en-US" sz="2400" dirty="0" smtClean="0">
                <a:cs typeface="Arial" charset="0"/>
              </a:rPr>
              <a:t> un plan de </a:t>
            </a:r>
            <a:r>
              <a:rPr lang="en-US" sz="2400" dirty="0" err="1" smtClean="0">
                <a:cs typeface="Arial" charset="0"/>
              </a:rPr>
              <a:t>aplicación</a:t>
            </a:r>
            <a:r>
              <a:rPr lang="en-US" sz="2400" dirty="0" smtClean="0">
                <a:cs typeface="Arial" charset="0"/>
              </a:rPr>
              <a:t> con un </a:t>
            </a:r>
            <a:r>
              <a:rPr lang="en-US" sz="2400" dirty="0" err="1" smtClean="0">
                <a:cs typeface="Arial" charset="0"/>
              </a:rPr>
              <a:t>cronograma</a:t>
            </a:r>
            <a:r>
              <a:rPr lang="en-US" sz="2400" dirty="0" smtClean="0">
                <a:cs typeface="Arial" charset="0"/>
              </a:rPr>
              <a:t>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Buscar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asistencia</a:t>
            </a:r>
            <a:r>
              <a:rPr lang="en-US" sz="2400" dirty="0" smtClean="0">
                <a:cs typeface="Arial" charset="0"/>
              </a:rPr>
              <a:t> de las </a:t>
            </a:r>
            <a:r>
              <a:rPr lang="en-US" sz="2400" dirty="0" err="1" smtClean="0">
                <a:cs typeface="Arial" charset="0"/>
              </a:rPr>
              <a:t>Naciones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700" dirty="0" err="1" smtClean="0">
                <a:cs typeface="Arial" charset="0"/>
              </a:rPr>
              <a:t>Unidas</a:t>
            </a: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Otros</a:t>
            </a:r>
            <a:r>
              <a:rPr lang="en-US" sz="2400" dirty="0" smtClean="0">
                <a:cs typeface="Arial" charset="0"/>
              </a:rPr>
              <a:t> …</a:t>
            </a:r>
            <a:endParaRPr lang="en-US" sz="2400" i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198438" y="274638"/>
            <a:ext cx="8558212" cy="1090612"/>
          </a:xfrm>
        </p:spPr>
        <p:txBody>
          <a:bodyPr/>
          <a:lstStyle/>
          <a:p>
            <a:pPr algn="ctr" eaLnBrk="1" hangingPunct="1"/>
            <a:r>
              <a:rPr lang="fr-FR" sz="3500" dirty="0" err="1" smtClean="0">
                <a:latin typeface="Arial" charset="0"/>
                <a:ea typeface="ＭＳ Ｐゴシック" pitchFamily="34" charset="-128"/>
                <a:cs typeface="Arial" charset="0"/>
              </a:rPr>
              <a:t>Funciones</a:t>
            </a:r>
            <a:r>
              <a:rPr lang="fr-FR" sz="3500" dirty="0" smtClean="0">
                <a:latin typeface="Arial" charset="0"/>
                <a:ea typeface="ＭＳ Ｐゴシック" pitchFamily="34" charset="-128"/>
                <a:cs typeface="Arial" charset="0"/>
              </a:rPr>
              <a:t> de la </a:t>
            </a:r>
            <a:r>
              <a:rPr lang="fr-FR" sz="3500" dirty="0" err="1" smtClean="0">
                <a:latin typeface="Arial" charset="0"/>
                <a:ea typeface="ＭＳ Ｐゴシック" pitchFamily="34" charset="-128"/>
                <a:cs typeface="Arial" charset="0"/>
              </a:rPr>
              <a:t>presentación</a:t>
            </a:r>
            <a:r>
              <a:rPr lang="fr-FR" sz="3500" dirty="0" smtClean="0">
                <a:latin typeface="Arial" charset="0"/>
                <a:ea typeface="ＭＳ Ｐゴシック" pitchFamily="34" charset="-128"/>
                <a:cs typeface="Arial" charset="0"/>
              </a:rPr>
              <a:t> de informes</a:t>
            </a: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Examinar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aplicación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Definir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puntos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fuertes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err="1" smtClean="0">
                <a:cs typeface="Arial" charset="0"/>
              </a:rPr>
              <a:t>débiles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Procurar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asistencia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expertos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internacionales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Mejorar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recolección</a:t>
            </a:r>
            <a:r>
              <a:rPr lang="en-US" sz="2400" dirty="0" smtClean="0">
                <a:cs typeface="Arial" charset="0"/>
              </a:rPr>
              <a:t> y el </a:t>
            </a:r>
            <a:r>
              <a:rPr lang="en-US" sz="2400" dirty="0" err="1" smtClean="0">
                <a:cs typeface="Arial" charset="0"/>
              </a:rPr>
              <a:t>análisis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datos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Mejorar</a:t>
            </a:r>
            <a:r>
              <a:rPr lang="en-US" sz="2400" dirty="0" smtClean="0">
                <a:cs typeface="Arial" charset="0"/>
              </a:rPr>
              <a:t> el </a:t>
            </a:r>
            <a:r>
              <a:rPr lang="en-US" sz="2400" dirty="0" err="1" smtClean="0">
                <a:cs typeface="Arial" charset="0"/>
              </a:rPr>
              <a:t>conocimiento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sobre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Convención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Fortalecer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coordinación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en</a:t>
            </a:r>
            <a:r>
              <a:rPr lang="en-US" sz="2400" dirty="0" smtClean="0">
                <a:cs typeface="Arial" charset="0"/>
              </a:rPr>
              <a:t> el </a:t>
            </a:r>
            <a:r>
              <a:rPr lang="en-US" sz="2400" dirty="0" err="1" smtClean="0">
                <a:cs typeface="Arial" charset="0"/>
              </a:rPr>
              <a:t>gobierno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Reforzar</a:t>
            </a:r>
            <a:r>
              <a:rPr lang="en-US" sz="2400" dirty="0" smtClean="0">
                <a:cs typeface="Arial" charset="0"/>
              </a:rPr>
              <a:t> el </a:t>
            </a:r>
            <a:r>
              <a:rPr lang="en-US" sz="2400" dirty="0" err="1" smtClean="0">
                <a:cs typeface="Arial" charset="0"/>
              </a:rPr>
              <a:t>diálogo</a:t>
            </a:r>
            <a:r>
              <a:rPr lang="en-US" sz="2400" dirty="0" smtClean="0">
                <a:cs typeface="Arial" charset="0"/>
              </a:rPr>
              <a:t> con las </a:t>
            </a:r>
            <a:r>
              <a:rPr lang="en-US" sz="2400" dirty="0" err="1" smtClean="0">
                <a:cs typeface="Arial" charset="0"/>
              </a:rPr>
              <a:t>organizaciones</a:t>
            </a:r>
            <a:r>
              <a:rPr lang="en-US" sz="2400" dirty="0" smtClean="0">
                <a:cs typeface="Arial" charset="0"/>
              </a:rPr>
              <a:t> de la </a:t>
            </a:r>
            <a:r>
              <a:rPr lang="en-US" sz="2400" dirty="0" err="1" smtClean="0">
                <a:cs typeface="Arial" charset="0"/>
              </a:rPr>
              <a:t>sociedad</a:t>
            </a:r>
            <a:r>
              <a:rPr lang="en-US" sz="2400" dirty="0" smtClean="0">
                <a:cs typeface="Arial" charset="0"/>
              </a:rPr>
              <a:t> civil y las INDH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err="1" smtClean="0">
                <a:cs typeface="Arial" charset="0"/>
              </a:rPr>
              <a:t>Intercambiar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experiencias</a:t>
            </a:r>
            <a:r>
              <a:rPr lang="en-US" sz="2400" dirty="0" smtClean="0">
                <a:cs typeface="Arial" charset="0"/>
              </a:rPr>
              <a:t> a </a:t>
            </a:r>
            <a:r>
              <a:rPr lang="en-US" sz="2400" dirty="0" err="1" smtClean="0">
                <a:cs typeface="Arial" charset="0"/>
              </a:rPr>
              <a:t>escala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internacional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i="1" dirty="0" smtClean="0">
                <a:cs typeface="Arial" charset="0"/>
              </a:rPr>
              <a:t>¿</a:t>
            </a:r>
            <a:r>
              <a:rPr lang="en-US" sz="2400" i="1" dirty="0" err="1" smtClean="0">
                <a:cs typeface="Arial" charset="0"/>
              </a:rPr>
              <a:t>Otros</a:t>
            </a:r>
            <a:r>
              <a:rPr lang="en-US" sz="2400" i="1" dirty="0" smtClean="0">
                <a:cs typeface="Arial" charset="0"/>
              </a:rPr>
              <a:t> … ?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17500" y="365125"/>
            <a:ext cx="8599488" cy="1143000"/>
          </a:xfrm>
        </p:spPr>
        <p:txBody>
          <a:bodyPr/>
          <a:lstStyle/>
          <a:p>
            <a:pPr algn="ctr" eaLnBrk="1" hangingPunct="1"/>
            <a:r>
              <a:rPr lang="en-US" sz="3500" dirty="0" smtClean="0">
                <a:latin typeface="Arial" charset="0"/>
                <a:ea typeface="ＭＳ Ｐゴシック" pitchFamily="34" charset="-128"/>
                <a:cs typeface="Arial" charset="0"/>
              </a:rPr>
              <a:t>Fuentes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es-ES" sz="2200" dirty="0">
                <a:latin typeface="Arial" charset="0"/>
                <a:ea typeface="ＭＳ Ｐゴシック" pitchFamily="34" charset="-128"/>
                <a:cs typeface="Arial" charset="0"/>
              </a:rPr>
              <a:t>Convención sobre los derechos de las personas con </a:t>
            </a:r>
            <a:r>
              <a:rPr lang="es-ES" sz="2200" dirty="0" smtClean="0">
                <a:latin typeface="Arial" charset="0"/>
                <a:ea typeface="ＭＳ Ｐゴシック" pitchFamily="34" charset="-128"/>
                <a:cs typeface="Arial" charset="0"/>
              </a:rPr>
              <a:t>discapacidad;</a:t>
            </a:r>
            <a:endParaRPr lang="es-ES" sz="22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Directrices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sobre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presentación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informes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(CRDP/C/2/3);</a:t>
            </a:r>
          </a:p>
          <a:p>
            <a:pPr eaLnBrk="1" hangingPunct="1"/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Informe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inicial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Perú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; </a:t>
            </a:r>
          </a:p>
          <a:p>
            <a:pPr eaLnBrk="1" hangingPunct="1"/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Lista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asuntos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Túnez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; </a:t>
            </a:r>
          </a:p>
          <a:p>
            <a:pPr eaLnBrk="1" hangingPunct="1"/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Observaciones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finales, 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Túnez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;</a:t>
            </a:r>
          </a:p>
          <a:p>
            <a:pPr eaLnBrk="1" hangingPunct="1"/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www.ohchr.org/EN/HRBodies/CRPD/Pages/Sessions.aspx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(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consultado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el 10 de </a:t>
            </a:r>
            <a:r>
              <a:rPr lang="en-US" sz="2200" dirty="0" err="1" smtClean="0">
                <a:latin typeface="Arial" charset="0"/>
                <a:ea typeface="ＭＳ Ｐゴシック" pitchFamily="34" charset="-128"/>
                <a:cs typeface="Arial" charset="0"/>
              </a:rPr>
              <a:t>agosto</a:t>
            </a:r>
            <a:r>
              <a:rPr lang="en-US" sz="2200" dirty="0" smtClean="0">
                <a:latin typeface="Arial" charset="0"/>
                <a:ea typeface="ＭＳ Ｐゴシック" pitchFamily="34" charset="-128"/>
                <a:cs typeface="Arial" charset="0"/>
              </a:rPr>
              <a:t> de 2012)</a:t>
            </a:r>
          </a:p>
          <a:p>
            <a:pPr eaLnBrk="1" hangingPunct="1"/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35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Comprender</a:t>
            </a:r>
            <a:r>
              <a:rPr lang="en-US" sz="2000" dirty="0" smtClean="0">
                <a:cs typeface="Arial" charset="0"/>
              </a:rPr>
              <a:t> el </a:t>
            </a:r>
            <a:r>
              <a:rPr lang="en-US" sz="2000" dirty="0" err="1" smtClean="0">
                <a:cs typeface="Arial" charset="0"/>
              </a:rPr>
              <a:t>propósito</a:t>
            </a:r>
            <a:r>
              <a:rPr lang="en-US" sz="2000" dirty="0" smtClean="0">
                <a:cs typeface="Arial" charset="0"/>
              </a:rPr>
              <a:t> y el </a:t>
            </a:r>
            <a:r>
              <a:rPr lang="en-US" sz="2000" dirty="0" err="1" smtClean="0">
                <a:cs typeface="Arial" charset="0"/>
              </a:rPr>
              <a:t>contenido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informes</a:t>
            </a:r>
            <a:r>
              <a:rPr lang="en-US" sz="2000" smtClean="0">
                <a:cs typeface="Arial" charset="0"/>
              </a:rPr>
              <a:t> del </a:t>
            </a:r>
            <a:r>
              <a:rPr lang="en-US" sz="2000" dirty="0" smtClean="0">
                <a:cs typeface="Arial" charset="0"/>
              </a:rPr>
              <a:t>Estado al </a:t>
            </a:r>
            <a:r>
              <a:rPr lang="en-US" sz="2000" dirty="0" err="1" smtClean="0">
                <a:cs typeface="Arial" charset="0"/>
              </a:rPr>
              <a:t>Comité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Derechos de las Personas con </a:t>
            </a:r>
            <a:r>
              <a:rPr lang="en-US" sz="2000" dirty="0" err="1" smtClean="0">
                <a:cs typeface="Arial" charset="0"/>
              </a:rPr>
              <a:t>Discapacidad</a:t>
            </a:r>
            <a:endParaRPr lang="en-US" sz="2000" dirty="0" smtClean="0">
              <a:cs typeface="Arial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</a:pPr>
            <a:endParaRPr lang="en-US" sz="20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Comprender</a:t>
            </a:r>
            <a:r>
              <a:rPr lang="en-US" sz="2000" dirty="0" smtClean="0">
                <a:cs typeface="Arial" charset="0"/>
              </a:rPr>
              <a:t> el </a:t>
            </a:r>
            <a:r>
              <a:rPr lang="en-US" sz="2000" dirty="0" err="1" smtClean="0">
                <a:cs typeface="Arial" charset="0"/>
              </a:rPr>
              <a:t>proceso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preparación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presentación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informes</a:t>
            </a:r>
            <a:endParaRPr lang="en-US" sz="2000" dirty="0">
              <a:cs typeface="Arial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</a:pPr>
            <a:endParaRPr lang="en-US" sz="24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84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Qué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es</a:t>
            </a:r>
            <a:r>
              <a:rPr lang="en-US" sz="2000" dirty="0" smtClean="0">
                <a:cs typeface="Arial" charset="0"/>
              </a:rPr>
              <a:t> el </a:t>
            </a:r>
            <a:r>
              <a:rPr lang="en-US" sz="2000" dirty="0" err="1" smtClean="0">
                <a:cs typeface="Arial" charset="0"/>
              </a:rPr>
              <a:t>Comité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La </a:t>
            </a:r>
            <a:r>
              <a:rPr lang="en-US" sz="2000" dirty="0" err="1" smtClean="0">
                <a:cs typeface="Arial" charset="0"/>
              </a:rPr>
              <a:t>exigencia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presentar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informes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El </a:t>
            </a:r>
            <a:r>
              <a:rPr lang="en-US" sz="2000" dirty="0" err="1" smtClean="0">
                <a:cs typeface="Arial" charset="0"/>
              </a:rPr>
              <a:t>ciclo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presentación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informes</a:t>
            </a:r>
            <a:r>
              <a:rPr lang="en-US" sz="2000" dirty="0" smtClean="0">
                <a:cs typeface="Arial" charset="0"/>
              </a:rPr>
              <a:t> a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órganos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creados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virtud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tratados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Metodología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Directrices</a:t>
            </a:r>
            <a:r>
              <a:rPr lang="en-US" sz="2000" dirty="0" smtClean="0">
                <a:cs typeface="Arial" charset="0"/>
              </a:rPr>
              <a:t> para la </a:t>
            </a:r>
            <a:r>
              <a:rPr lang="en-US" sz="2000" dirty="0" err="1" smtClean="0">
                <a:cs typeface="Arial" charset="0"/>
              </a:rPr>
              <a:t>presentación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informes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Lista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asuntos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smtClean="0">
                <a:cs typeface="Arial" charset="0"/>
              </a:rPr>
              <a:t>La </a:t>
            </a:r>
            <a:r>
              <a:rPr lang="en-US" sz="2000" dirty="0" err="1" smtClean="0">
                <a:cs typeface="Arial" charset="0"/>
              </a:rPr>
              <a:t>sesión</a:t>
            </a:r>
            <a:r>
              <a:rPr lang="en-US" sz="2000" dirty="0" smtClean="0">
                <a:cs typeface="Arial" charset="0"/>
              </a:rPr>
              <a:t> del </a:t>
            </a:r>
            <a:r>
              <a:rPr lang="en-US" sz="2000" dirty="0" err="1" smtClean="0">
                <a:cs typeface="Arial" charset="0"/>
              </a:rPr>
              <a:t>Comité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Observaciones</a:t>
            </a:r>
            <a:r>
              <a:rPr lang="en-US" sz="2000" dirty="0" smtClean="0">
                <a:cs typeface="Arial" charset="0"/>
              </a:rPr>
              <a:t> finales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Seguimiento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000" dirty="0" err="1" smtClean="0">
                <a:cs typeface="Arial" charset="0"/>
              </a:rPr>
              <a:t>Funciones</a:t>
            </a:r>
            <a:r>
              <a:rPr lang="en-US" sz="2000" dirty="0" smtClean="0">
                <a:cs typeface="Arial" charset="0"/>
              </a:rPr>
              <a:t> de la </a:t>
            </a:r>
            <a:r>
              <a:rPr lang="en-US" sz="2000" dirty="0" err="1" smtClean="0">
                <a:cs typeface="Arial" charset="0"/>
              </a:rPr>
              <a:t>presentación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informes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7059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Objetivos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70967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Secuencia</a:t>
            </a:r>
            <a:r>
              <a:rPr lang="en-US" sz="2600" b="1" dirty="0" smtClean="0">
                <a:solidFill>
                  <a:schemeClr val="tx2"/>
                </a:solidFill>
                <a:cs typeface="Arial" charset="0"/>
              </a:rPr>
              <a:t> del </a:t>
            </a:r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módulo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El Comité de los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Derechos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de las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Personas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con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71087661"/>
              </p:ext>
            </p:extLst>
          </p:nvPr>
        </p:nvGraphicFramePr>
        <p:xfrm>
          <a:off x="496957" y="974035"/>
          <a:ext cx="8259693" cy="5068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La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exigencia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presentar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informes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5325" y="1365250"/>
            <a:ext cx="8061325" cy="4465638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sz="2000" i="1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ES" sz="2000" i="1" dirty="0">
                <a:latin typeface="Arial" pitchFamily="34" charset="0"/>
                <a:cs typeface="Arial" pitchFamily="34" charset="0"/>
              </a:rPr>
              <a:t>Estados Partes presentarán al Comité, por conducto del Secretario General de las Naciones Unidas, un </a:t>
            </a:r>
            <a:r>
              <a:rPr lang="es-ES" sz="2000" b="1" i="1" dirty="0">
                <a:latin typeface="Arial" pitchFamily="34" charset="0"/>
                <a:cs typeface="Arial" pitchFamily="34" charset="0"/>
              </a:rPr>
              <a:t>informe exhaustivo </a:t>
            </a:r>
            <a:r>
              <a:rPr lang="es-ES" sz="2000" i="1" dirty="0">
                <a:latin typeface="Arial" pitchFamily="34" charset="0"/>
                <a:cs typeface="Arial" pitchFamily="34" charset="0"/>
              </a:rPr>
              <a:t>sobre las medidas que hayan adoptado para cumplir sus obligaciones conforme a la presente Convención y sobre los progresos realizados al respecto </a:t>
            </a:r>
            <a:r>
              <a:rPr lang="es-ES" sz="2000" b="1" i="1" dirty="0">
                <a:latin typeface="Arial" pitchFamily="34" charset="0"/>
                <a:cs typeface="Arial" pitchFamily="34" charset="0"/>
              </a:rPr>
              <a:t>en el plazo de dos años </a:t>
            </a:r>
            <a:r>
              <a:rPr lang="es-ES" sz="2000" i="1" dirty="0">
                <a:latin typeface="Arial" pitchFamily="34" charset="0"/>
                <a:cs typeface="Arial" pitchFamily="34" charset="0"/>
              </a:rPr>
              <a:t>contado a partir de la entrada en vigor de la presente Convención en el Estado Parte de que se trate.</a:t>
            </a:r>
          </a:p>
          <a:p>
            <a:pPr>
              <a:defRPr/>
            </a:pPr>
            <a:endParaRPr lang="es-ES" sz="2000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2000" i="1" dirty="0" smtClean="0">
                <a:latin typeface="Arial" pitchFamily="34" charset="0"/>
                <a:cs typeface="Arial" pitchFamily="34" charset="0"/>
              </a:rPr>
              <a:t>Posteriormente</a:t>
            </a:r>
            <a:r>
              <a:rPr lang="es-ES" sz="2000" i="1" dirty="0">
                <a:latin typeface="Arial" pitchFamily="34" charset="0"/>
                <a:cs typeface="Arial" pitchFamily="34" charset="0"/>
              </a:rPr>
              <a:t>, los Estados Partes presentarán </a:t>
            </a:r>
            <a:r>
              <a:rPr lang="es-ES" sz="2000" b="1" i="1" dirty="0">
                <a:latin typeface="Arial" pitchFamily="34" charset="0"/>
                <a:cs typeface="Arial" pitchFamily="34" charset="0"/>
              </a:rPr>
              <a:t>informes ulteriores </a:t>
            </a:r>
            <a:r>
              <a:rPr lang="es-ES" sz="2000" i="1" dirty="0">
                <a:latin typeface="Arial" pitchFamily="34" charset="0"/>
                <a:cs typeface="Arial" pitchFamily="34" charset="0"/>
              </a:rPr>
              <a:t>al menos </a:t>
            </a:r>
            <a:r>
              <a:rPr lang="es-ES" sz="2000" b="1" i="1" dirty="0">
                <a:latin typeface="Arial" pitchFamily="34" charset="0"/>
                <a:cs typeface="Arial" pitchFamily="34" charset="0"/>
              </a:rPr>
              <a:t>cada cuatro años </a:t>
            </a:r>
            <a:r>
              <a:rPr lang="es-ES" sz="2000" i="1" dirty="0">
                <a:latin typeface="Arial" pitchFamily="34" charset="0"/>
                <a:cs typeface="Arial" pitchFamily="34" charset="0"/>
              </a:rPr>
              <a:t>y en las demás ocasiones en que el Comité se lo solicite</a:t>
            </a:r>
            <a:r>
              <a:rPr lang="es-ES" sz="2000" i="1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2000" i="1" dirty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Art. 35 (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1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)‒(2)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57188" y="381000"/>
            <a:ext cx="8405812" cy="66675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El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ciclo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presentación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informes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ante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los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órganos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creados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en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virtud</a:t>
            </a:r>
            <a:r>
              <a:rPr lang="en-US" sz="32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tratados</a:t>
            </a:r>
            <a:endParaRPr lang="en-US" sz="32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33800" y="1573136"/>
            <a:ext cx="16002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El ESTADO </a:t>
            </a:r>
            <a:r>
              <a:rPr lang="en-US" sz="1600" dirty="0" err="1" smtClean="0">
                <a:solidFill>
                  <a:prstClr val="black"/>
                </a:solidFill>
              </a:rPr>
              <a:t>presenta</a:t>
            </a:r>
            <a:r>
              <a:rPr lang="en-US" sz="1600" dirty="0" smtClean="0">
                <a:solidFill>
                  <a:prstClr val="black"/>
                </a:solidFill>
              </a:rPr>
              <a:t> el </a:t>
            </a:r>
            <a:r>
              <a:rPr lang="en-US" sz="1600" dirty="0" err="1" smtClean="0">
                <a:solidFill>
                  <a:prstClr val="black"/>
                </a:solidFill>
              </a:rPr>
              <a:t>informe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371600" y="2057400"/>
            <a:ext cx="1981200" cy="838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 smtClean="0">
                <a:solidFill>
                  <a:prstClr val="white"/>
                </a:solidFill>
              </a:rPr>
              <a:t>Lista</a:t>
            </a:r>
            <a:r>
              <a:rPr lang="en-US" sz="1600" dirty="0" smtClean="0">
                <a:solidFill>
                  <a:prstClr val="white"/>
                </a:solidFill>
              </a:rPr>
              <a:t> de </a:t>
            </a:r>
            <a:r>
              <a:rPr lang="en-US" sz="1600" dirty="0" err="1" smtClean="0">
                <a:solidFill>
                  <a:prstClr val="white"/>
                </a:solidFill>
              </a:rPr>
              <a:t>asuntos</a:t>
            </a:r>
            <a:r>
              <a:rPr lang="en-US" sz="1600" dirty="0" smtClean="0">
                <a:solidFill>
                  <a:prstClr val="white"/>
                </a:solidFill>
              </a:rPr>
              <a:t> del COMITÉ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485900" y="4038600"/>
            <a:ext cx="1752600" cy="5334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El ESTADO </a:t>
            </a:r>
            <a:r>
              <a:rPr lang="en-US" sz="1600" dirty="0" err="1" smtClean="0">
                <a:solidFill>
                  <a:prstClr val="black"/>
                </a:solidFill>
              </a:rPr>
              <a:t>presenta</a:t>
            </a:r>
            <a:r>
              <a:rPr lang="en-US" sz="1600" dirty="0" smtClean="0">
                <a:solidFill>
                  <a:prstClr val="black"/>
                </a:solidFill>
              </a:rPr>
              <a:t> las </a:t>
            </a:r>
            <a:r>
              <a:rPr lang="en-US" sz="1600" dirty="0" err="1" smtClean="0">
                <a:solidFill>
                  <a:prstClr val="black"/>
                </a:solidFill>
              </a:rPr>
              <a:t>respuestas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867400" y="44958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 smtClean="0">
                <a:solidFill>
                  <a:prstClr val="white"/>
                </a:solidFill>
              </a:rPr>
              <a:t>Observaciones</a:t>
            </a:r>
            <a:r>
              <a:rPr lang="en-US" sz="1600" dirty="0" smtClean="0">
                <a:solidFill>
                  <a:prstClr val="white"/>
                </a:solidFill>
              </a:rPr>
              <a:t> finales del COMITÉ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33800" y="4876800"/>
            <a:ext cx="1752600" cy="16002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SESIÓN DEL COMITÉ</a:t>
            </a:r>
            <a:endParaRPr lang="en-US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</a:rPr>
              <a:t>El Estado </a:t>
            </a:r>
            <a:r>
              <a:rPr lang="en-US" sz="1400" dirty="0" err="1" smtClean="0">
                <a:solidFill>
                  <a:prstClr val="black"/>
                </a:solidFill>
              </a:rPr>
              <a:t>presenta</a:t>
            </a:r>
            <a:r>
              <a:rPr lang="en-US" sz="1400" dirty="0" smtClean="0">
                <a:solidFill>
                  <a:prstClr val="black"/>
                </a:solidFill>
              </a:rPr>
              <a:t> el </a:t>
            </a:r>
            <a:r>
              <a:rPr lang="en-US" sz="1400" dirty="0" err="1" smtClean="0">
                <a:solidFill>
                  <a:prstClr val="black"/>
                </a:solidFill>
              </a:rPr>
              <a:t>informe</a:t>
            </a:r>
            <a:r>
              <a:rPr lang="en-US" sz="1400" dirty="0" smtClean="0">
                <a:solidFill>
                  <a:prstClr val="black"/>
                </a:solidFill>
              </a:rPr>
              <a:t> y </a:t>
            </a:r>
            <a:r>
              <a:rPr lang="en-US" sz="1400" dirty="0" err="1" smtClean="0">
                <a:solidFill>
                  <a:prstClr val="black"/>
                </a:solidFill>
              </a:rPr>
              <a:t>responde</a:t>
            </a:r>
            <a:r>
              <a:rPr lang="en-US" sz="1400" dirty="0" smtClean="0">
                <a:solidFill>
                  <a:prstClr val="black"/>
                </a:solidFill>
              </a:rPr>
              <a:t> a las </a:t>
            </a:r>
            <a:r>
              <a:rPr lang="en-US" sz="1400" dirty="0" err="1" smtClean="0">
                <a:solidFill>
                  <a:prstClr val="black"/>
                </a:solidFill>
              </a:rPr>
              <a:t>preguntas</a:t>
            </a:r>
            <a:r>
              <a:rPr lang="en-US" sz="1400" dirty="0" smtClean="0">
                <a:solidFill>
                  <a:prstClr val="black"/>
                </a:solidFill>
              </a:rPr>
              <a:t> del </a:t>
            </a:r>
            <a:r>
              <a:rPr lang="en-US" sz="1400" dirty="0" err="1" smtClean="0">
                <a:solidFill>
                  <a:prstClr val="black"/>
                </a:solidFill>
              </a:rPr>
              <a:t>Comité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477000" y="3276600"/>
            <a:ext cx="2057400" cy="7620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El ESTADO</a:t>
            </a:r>
            <a:endParaRPr lang="en-US" sz="1600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 smtClean="0">
                <a:solidFill>
                  <a:prstClr val="black"/>
                </a:solidFill>
              </a:rPr>
              <a:t>aplica</a:t>
            </a:r>
            <a:r>
              <a:rPr lang="en-US" sz="1600" dirty="0" smtClean="0">
                <a:solidFill>
                  <a:prstClr val="black"/>
                </a:solidFill>
              </a:rPr>
              <a:t> las </a:t>
            </a:r>
            <a:r>
              <a:rPr lang="en-US" sz="1600" dirty="0" err="1" smtClean="0">
                <a:solidFill>
                  <a:prstClr val="black"/>
                </a:solidFill>
              </a:rPr>
              <a:t>recomendaciones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562600" y="19812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 smtClean="0">
                <a:solidFill>
                  <a:prstClr val="white"/>
                </a:solidFill>
              </a:rPr>
              <a:t>Seguimiento</a:t>
            </a:r>
            <a:r>
              <a:rPr lang="en-US" sz="1600" dirty="0" smtClean="0">
                <a:solidFill>
                  <a:prstClr val="white"/>
                </a:solidFill>
              </a:rPr>
              <a:t> del COMITÉ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48" name="Circular Arrow 47"/>
          <p:cNvSpPr/>
          <p:nvPr/>
        </p:nvSpPr>
        <p:spPr>
          <a:xfrm rot="8302863" flipH="1">
            <a:off x="3468688" y="2301875"/>
            <a:ext cx="2281237" cy="2341563"/>
          </a:xfrm>
          <a:prstGeom prst="circularArrow">
            <a:avLst>
              <a:gd name="adj1" fmla="val 12500"/>
              <a:gd name="adj2" fmla="val 1059381"/>
              <a:gd name="adj3" fmla="val 20457681"/>
              <a:gd name="adj4" fmla="val 1927376"/>
              <a:gd name="adj5" fmla="val 12500"/>
            </a:avLst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717550" y="274638"/>
            <a:ext cx="80152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Metodología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255713"/>
            <a:ext cx="7056438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7725" y="1936750"/>
            <a:ext cx="7620000" cy="4492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EXAMEN INICIAL DE LOS ASUNTOS FUNDAMENTALES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47725" y="965200"/>
            <a:ext cx="7666038" cy="4000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dirty="0" smtClean="0"/>
              <a:t>EL PUNTO FOCAL/MECANISMO DE COORDINACIÓN CREA UN GRUPO ENCARGADO DE PREPARAR EL INFORME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63688" y="2759075"/>
            <a:ext cx="2544762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ANÁLISIS JURÍDICO</a:t>
            </a: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>
            <a:off x="4241800" y="1365250"/>
            <a:ext cx="879475" cy="393700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294188" y="2386013"/>
            <a:ext cx="849312" cy="325437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321300" y="2779713"/>
            <a:ext cx="2590800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RECOLECCIÓN DE DATOS</a:t>
            </a:r>
            <a:endParaRPr lang="en-GB" dirty="0"/>
          </a:p>
        </p:txBody>
      </p:sp>
      <p:sp>
        <p:nvSpPr>
          <p:cNvPr id="8" name="Down Arrow 7"/>
          <p:cNvSpPr/>
          <p:nvPr/>
        </p:nvSpPr>
        <p:spPr>
          <a:xfrm>
            <a:off x="2365375" y="3854450"/>
            <a:ext cx="941388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6145213" y="3867150"/>
            <a:ext cx="941387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08050" y="4559300"/>
            <a:ext cx="7621588" cy="4476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ANÁLISIS Y PREPARACIÓN  DEL PROYECTO DE INFORME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847725" y="5465763"/>
            <a:ext cx="7666038" cy="4381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CONSULTAS DENTRO Y FUERA DEL GOBIERNO  Y FINALIZACIÓN DEL INFORME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>
          <a:xfrm>
            <a:off x="4279900" y="5048250"/>
            <a:ext cx="849313" cy="363538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273746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Directrices sobre la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presentación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de informes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6900" y="1365250"/>
            <a:ext cx="8159750" cy="49688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sz="2800" dirty="0"/>
          </a:p>
          <a:p>
            <a:pPr>
              <a:defRPr/>
            </a:pPr>
            <a:r>
              <a:rPr lang="es-ES" sz="2800" i="1" dirty="0" smtClean="0"/>
              <a:t>El </a:t>
            </a:r>
            <a:r>
              <a:rPr lang="es-ES" sz="2800" i="1" dirty="0"/>
              <a:t>objeto de las directrices sobre presentación de informes es asesorar a los Estados partes sobre la forma y el contenido de los informes para facilitar su preparación y asegurar que sean exhaustivos y que haya uniformidad en la presentación. El cumplimiento de las directrices sobre presentación de informes reducirá también la necesidad de que el Comité solicite mayor información </a:t>
            </a:r>
            <a:r>
              <a:rPr lang="fr-CH" sz="2800" i="1" dirty="0" smtClean="0"/>
              <a:t>…</a:t>
            </a:r>
            <a:endParaRPr lang="fr-CH" sz="2800" i="1" dirty="0"/>
          </a:p>
          <a:p>
            <a:pPr>
              <a:defRPr/>
            </a:pPr>
            <a:endParaRPr lang="fr-CH" sz="2800" i="1" dirty="0"/>
          </a:p>
          <a:p>
            <a:pPr algn="r">
              <a:defRPr/>
            </a:pPr>
            <a:r>
              <a:rPr lang="en-GB" sz="2800" dirty="0" err="1" smtClean="0"/>
              <a:t>CRPD</a:t>
            </a:r>
            <a:r>
              <a:rPr lang="en-GB" sz="2800" dirty="0" smtClean="0"/>
              <a:t>/C/2/3, </a:t>
            </a:r>
            <a:r>
              <a:rPr lang="fr-CH" sz="2800" dirty="0" smtClean="0"/>
              <a:t>para. 2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Ejemplo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: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derechos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políticos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5950" y="935038"/>
            <a:ext cx="8140700" cy="512762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sz="2800" dirty="0" smtClean="0"/>
          </a:p>
          <a:p>
            <a:pPr>
              <a:defRPr/>
            </a:pPr>
            <a:r>
              <a:rPr lang="en-GB" sz="2400" dirty="0" smtClean="0"/>
              <a:t>Las </a:t>
            </a:r>
            <a:r>
              <a:rPr lang="en-GB" sz="2400" dirty="0" err="1" smtClean="0"/>
              <a:t>directrices</a:t>
            </a:r>
            <a:r>
              <a:rPr lang="en-GB" sz="2400" dirty="0" smtClean="0"/>
              <a:t> </a:t>
            </a:r>
            <a:r>
              <a:rPr lang="en-GB" sz="2400" dirty="0" err="1" smtClean="0"/>
              <a:t>sobre</a:t>
            </a:r>
            <a:r>
              <a:rPr lang="en-GB" sz="2400" dirty="0" smtClean="0"/>
              <a:t> </a:t>
            </a:r>
            <a:r>
              <a:rPr lang="en-GB" sz="2400" dirty="0" err="1" smtClean="0"/>
              <a:t>presentación</a:t>
            </a:r>
            <a:r>
              <a:rPr lang="en-GB" sz="2400" dirty="0" smtClean="0"/>
              <a:t> de </a:t>
            </a:r>
            <a:r>
              <a:rPr lang="en-GB" sz="2400" dirty="0" err="1" smtClean="0"/>
              <a:t>informes</a:t>
            </a:r>
            <a:r>
              <a:rPr lang="en-GB" sz="2400" dirty="0" smtClean="0"/>
              <a:t> </a:t>
            </a:r>
            <a:r>
              <a:rPr lang="en-GB" sz="2400" dirty="0" err="1" smtClean="0"/>
              <a:t>exigen</a:t>
            </a:r>
            <a:r>
              <a:rPr lang="en-GB" sz="2400" dirty="0" smtClean="0"/>
              <a:t> </a:t>
            </a:r>
            <a:r>
              <a:rPr lang="en-GB" sz="2400" dirty="0" err="1" smtClean="0"/>
              <a:t>información</a:t>
            </a:r>
            <a:r>
              <a:rPr lang="en-GB" sz="2400" dirty="0" smtClean="0"/>
              <a:t> </a:t>
            </a:r>
            <a:r>
              <a:rPr lang="en-GB" sz="2400" dirty="0" err="1" smtClean="0"/>
              <a:t>en</a:t>
            </a:r>
            <a:r>
              <a:rPr lang="en-GB" sz="2400" dirty="0" smtClean="0"/>
              <a:t> </a:t>
            </a:r>
            <a:r>
              <a:rPr lang="en-GB" sz="2400" dirty="0" err="1" smtClean="0"/>
              <a:t>su</a:t>
            </a:r>
            <a:r>
              <a:rPr lang="en-GB" sz="2400" dirty="0" smtClean="0"/>
              <a:t> </a:t>
            </a:r>
            <a:r>
              <a:rPr lang="en-GB" sz="2400" dirty="0" err="1" smtClean="0"/>
              <a:t>artículo</a:t>
            </a:r>
            <a:r>
              <a:rPr lang="en-GB" sz="2400" dirty="0" smtClean="0"/>
              <a:t> 29 (</a:t>
            </a:r>
            <a:r>
              <a:rPr lang="en-GB" sz="2400" dirty="0" err="1" smtClean="0"/>
              <a:t>derechos</a:t>
            </a:r>
            <a:r>
              <a:rPr lang="en-GB" sz="2400" dirty="0" smtClean="0"/>
              <a:t> </a:t>
            </a:r>
            <a:r>
              <a:rPr lang="en-GB" sz="2400" dirty="0" err="1" smtClean="0"/>
              <a:t>políticos</a:t>
            </a:r>
            <a:r>
              <a:rPr lang="en-GB" sz="2400" dirty="0" smtClean="0"/>
              <a:t>) </a:t>
            </a:r>
            <a:r>
              <a:rPr lang="en-GB" sz="2400" dirty="0" err="1" smtClean="0"/>
              <a:t>en</a:t>
            </a:r>
            <a:r>
              <a:rPr lang="en-GB" sz="2400" dirty="0" smtClean="0"/>
              <a:t> </a:t>
            </a:r>
            <a:r>
              <a:rPr lang="en-GB" sz="2400" dirty="0" err="1" smtClean="0"/>
              <a:t>los</a:t>
            </a:r>
            <a:r>
              <a:rPr lang="en-GB" sz="2400" dirty="0" smtClean="0"/>
              <a:t> </a:t>
            </a:r>
            <a:r>
              <a:rPr lang="en-GB" sz="2400" dirty="0" err="1" smtClean="0"/>
              <a:t>términos</a:t>
            </a:r>
            <a:r>
              <a:rPr lang="en-GB" sz="2400" dirty="0" smtClean="0"/>
              <a:t> </a:t>
            </a:r>
            <a:r>
              <a:rPr lang="en-GB" sz="2400" dirty="0" err="1" smtClean="0"/>
              <a:t>siguientes</a:t>
            </a:r>
            <a:r>
              <a:rPr lang="en-GB" sz="2400" dirty="0" smtClean="0"/>
              <a:t>: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400" i="1" dirty="0" smtClean="0"/>
              <a:t>La legislación y las medidas adoptadas para garantizar derechos políticos a las personas con discapacidad, en particular a las personas con discapacidad mental o intelectual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400" i="1" dirty="0" smtClean="0"/>
              <a:t>Las medidas adoptadas para asegurar el derecho a votar </a:t>
            </a:r>
            <a:endParaRPr lang="fr-CH" sz="2400" i="1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400" i="1" dirty="0" smtClean="0"/>
              <a:t>Las medidas adoptadas para asegurar la plena accesibilidad a la votación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400" i="1" dirty="0" smtClean="0"/>
              <a:t>Los indicadores que miden el pleno disfrute del derecho a votar</a:t>
            </a:r>
            <a:endParaRPr lang="fr-CH" sz="2400" i="1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400" i="1" dirty="0" smtClean="0"/>
              <a:t>El apoyo prestado para la creación y el mantenimiento de OPD</a:t>
            </a:r>
            <a:endParaRPr lang="fr-CH" sz="2400" i="1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endParaRPr lang="en-GB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Ejemplo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: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derechos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políticos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en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Perú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557213" y="1365250"/>
            <a:ext cx="8199437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7500" y="1033463"/>
            <a:ext cx="8647113" cy="502920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400" dirty="0" smtClean="0"/>
              <a:t>El </a:t>
            </a:r>
            <a:r>
              <a:rPr lang="en-GB" sz="2400" b="1" dirty="0" err="1" smtClean="0"/>
              <a:t>gobierno</a:t>
            </a:r>
            <a:r>
              <a:rPr lang="en-GB" sz="2400" b="1" dirty="0" smtClean="0"/>
              <a:t> de </a:t>
            </a:r>
            <a:r>
              <a:rPr lang="en-GB" sz="2400" b="1" dirty="0" err="1" smtClean="0"/>
              <a:t>Perú</a:t>
            </a:r>
            <a:r>
              <a:rPr lang="en-GB" sz="2400" b="1" dirty="0" smtClean="0"/>
              <a:t> </a:t>
            </a:r>
            <a:r>
              <a:rPr lang="en-GB" sz="2400" dirty="0" err="1" smtClean="0"/>
              <a:t>respondió</a:t>
            </a:r>
            <a:r>
              <a:rPr lang="en-GB" sz="2400" dirty="0" smtClean="0"/>
              <a:t>:</a:t>
            </a:r>
          </a:p>
          <a:p>
            <a:pPr>
              <a:defRPr/>
            </a:pPr>
            <a:endParaRPr lang="en-GB" sz="2400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400" i="1" dirty="0" smtClean="0"/>
              <a:t>La </a:t>
            </a:r>
            <a:r>
              <a:rPr lang="fr-CH" sz="2400" i="1" dirty="0" err="1" smtClean="0"/>
              <a:t>Ley</a:t>
            </a:r>
            <a:r>
              <a:rPr lang="fr-CH" sz="2400" i="1" dirty="0" smtClean="0"/>
              <a:t> 29478 de </a:t>
            </a:r>
            <a:r>
              <a:rPr lang="fr-CH" sz="2400" i="1" dirty="0"/>
              <a:t>2009 </a:t>
            </a:r>
            <a:r>
              <a:rPr lang="fr-CH" sz="2400" i="1" dirty="0" err="1" smtClean="0"/>
              <a:t>proporciona</a:t>
            </a:r>
            <a:r>
              <a:rPr lang="fr-CH" sz="2400" i="1" dirty="0" smtClean="0"/>
              <a:t> el </a:t>
            </a:r>
            <a:r>
              <a:rPr lang="fr-CH" sz="2400" i="1" dirty="0" err="1" smtClean="0"/>
              <a:t>marco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jurídico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necesario</a:t>
            </a:r>
            <a:endParaRPr lang="fr-CH" sz="24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400" i="1" dirty="0" smtClean="0"/>
              <a:t>Las cédulas </a:t>
            </a:r>
            <a:r>
              <a:rPr lang="fr-CH" sz="2400" i="1" dirty="0" err="1" smtClean="0"/>
              <a:t>electorales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nacionales</a:t>
            </a:r>
            <a:r>
              <a:rPr lang="fr-CH" sz="2400" i="1" dirty="0" smtClean="0"/>
              <a:t> se </a:t>
            </a:r>
            <a:r>
              <a:rPr lang="fr-CH" sz="2400" i="1" dirty="0" err="1" smtClean="0"/>
              <a:t>entregan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gratuitamente</a:t>
            </a:r>
            <a:r>
              <a:rPr lang="fr-CH" sz="2400" i="1" dirty="0" smtClean="0"/>
              <a:t> a las </a:t>
            </a:r>
            <a:r>
              <a:rPr lang="fr-CH" sz="2400" i="1" dirty="0" err="1" smtClean="0"/>
              <a:t>personas</a:t>
            </a:r>
            <a:r>
              <a:rPr lang="fr-CH" sz="2400" i="1" dirty="0" smtClean="0"/>
              <a:t> con </a:t>
            </a:r>
            <a:r>
              <a:rPr lang="fr-CH" sz="2400" i="1" dirty="0" err="1" smtClean="0"/>
              <a:t>discapacidad</a:t>
            </a:r>
            <a:r>
              <a:rPr lang="fr-CH" sz="2400" i="1" dirty="0" smtClean="0"/>
              <a:t>, </a:t>
            </a:r>
            <a:r>
              <a:rPr lang="fr-CH" sz="2400" i="1" dirty="0" err="1" smtClean="0"/>
              <a:t>según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normas</a:t>
            </a:r>
            <a:r>
              <a:rPr lang="fr-CH" sz="2400" i="1" dirty="0" smtClean="0"/>
              <a:t> de </a:t>
            </a:r>
            <a:r>
              <a:rPr lang="fr-CH" sz="2400" i="1" dirty="0" err="1" smtClean="0"/>
              <a:t>elegibilidad</a:t>
            </a:r>
            <a:endParaRPr lang="fr-CH" sz="24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400" i="1" dirty="0" smtClean="0"/>
              <a:t>Las cabinas de </a:t>
            </a:r>
            <a:r>
              <a:rPr lang="fr-CH" sz="2400" i="1" dirty="0" err="1" smtClean="0"/>
              <a:t>votación</a:t>
            </a:r>
            <a:r>
              <a:rPr lang="fr-CH" sz="2400" i="1" dirty="0" smtClean="0"/>
              <a:t> y las </a:t>
            </a:r>
            <a:r>
              <a:rPr lang="fr-CH" sz="2400" i="1" dirty="0" err="1" smtClean="0"/>
              <a:t>boletas</a:t>
            </a:r>
            <a:r>
              <a:rPr lang="fr-CH" sz="2400" i="1" dirty="0" smtClean="0"/>
              <a:t> de </a:t>
            </a:r>
            <a:r>
              <a:rPr lang="fr-CH" sz="2400" i="1" dirty="0" err="1" smtClean="0"/>
              <a:t>sufragio</a:t>
            </a:r>
            <a:r>
              <a:rPr lang="fr-CH" sz="2400" i="1" dirty="0" smtClean="0"/>
              <a:t> son </a:t>
            </a:r>
            <a:r>
              <a:rPr lang="fr-CH" sz="2400" i="1" dirty="0" err="1" smtClean="0"/>
              <a:t>accesibles</a:t>
            </a:r>
            <a:endParaRPr lang="fr-CH" sz="24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400" i="1" dirty="0" smtClean="0"/>
              <a:t>De las 38.305 </a:t>
            </a:r>
            <a:r>
              <a:rPr lang="fr-CH" sz="2400" i="1" dirty="0" err="1" smtClean="0"/>
              <a:t>personas</a:t>
            </a:r>
            <a:r>
              <a:rPr lang="fr-CH" sz="2400" i="1" dirty="0" smtClean="0"/>
              <a:t> con </a:t>
            </a:r>
            <a:r>
              <a:rPr lang="fr-CH" sz="2400" i="1" dirty="0" err="1" smtClean="0"/>
              <a:t>discapacidad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inscritas</a:t>
            </a:r>
            <a:r>
              <a:rPr lang="fr-CH" sz="2400" i="1" dirty="0" smtClean="0"/>
              <a:t> para </a:t>
            </a:r>
            <a:r>
              <a:rPr lang="fr-CH" sz="2400" i="1" dirty="0" err="1" smtClean="0"/>
              <a:t>votar</a:t>
            </a:r>
            <a:r>
              <a:rPr lang="fr-CH" sz="2400" i="1" dirty="0" smtClean="0"/>
              <a:t>, 10,758 </a:t>
            </a:r>
            <a:r>
              <a:rPr lang="fr-CH" sz="2400" i="1" dirty="0" err="1" smtClean="0"/>
              <a:t>ejercieron</a:t>
            </a:r>
            <a:r>
              <a:rPr lang="fr-CH" sz="2400" i="1" dirty="0" smtClean="0"/>
              <a:t> el </a:t>
            </a:r>
            <a:r>
              <a:rPr lang="fr-CH" sz="2400" i="1" dirty="0" err="1" smtClean="0"/>
              <a:t>derecho</a:t>
            </a:r>
            <a:r>
              <a:rPr lang="fr-CH" sz="2400" i="1" dirty="0" smtClean="0"/>
              <a:t> al </a:t>
            </a:r>
            <a:r>
              <a:rPr lang="fr-CH" sz="2400" i="1" dirty="0" err="1" smtClean="0"/>
              <a:t>voto</a:t>
            </a:r>
            <a:r>
              <a:rPr lang="fr-CH" sz="2400" i="1" dirty="0" smtClean="0"/>
              <a:t> de 2004 a 2007</a:t>
            </a:r>
            <a:endParaRPr lang="fr-CH" sz="24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400" i="1" dirty="0" smtClean="0"/>
              <a:t>La </a:t>
            </a:r>
            <a:r>
              <a:rPr lang="fr-CH" sz="2400" i="1" dirty="0" err="1" smtClean="0"/>
              <a:t>inscripción</a:t>
            </a:r>
            <a:r>
              <a:rPr lang="fr-CH" sz="2400" i="1" dirty="0" smtClean="0"/>
              <a:t> de 310 ONG que </a:t>
            </a:r>
            <a:r>
              <a:rPr lang="fr-CH" sz="2400" i="1" dirty="0" err="1" smtClean="0"/>
              <a:t>trabajan</a:t>
            </a:r>
            <a:r>
              <a:rPr lang="fr-CH" sz="2400" i="1" dirty="0" smtClean="0"/>
              <a:t> en el </a:t>
            </a:r>
            <a:r>
              <a:rPr lang="fr-CH" sz="2400" i="1" dirty="0" err="1" smtClean="0"/>
              <a:t>ámbito</a:t>
            </a:r>
            <a:r>
              <a:rPr lang="fr-CH" sz="2400" i="1" dirty="0" smtClean="0"/>
              <a:t> de la </a:t>
            </a:r>
            <a:r>
              <a:rPr lang="fr-CH" sz="2400" i="1" dirty="0" err="1" smtClean="0"/>
              <a:t>discapacidad</a:t>
            </a:r>
            <a:r>
              <a:rPr lang="fr-CH" sz="2400" i="1" dirty="0" smtClean="0"/>
              <a:t> les </a:t>
            </a:r>
            <a:r>
              <a:rPr lang="fr-CH" sz="2400" i="1" dirty="0" err="1" smtClean="0"/>
              <a:t>permite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acceder</a:t>
            </a:r>
            <a:r>
              <a:rPr lang="fr-CH" sz="2400" i="1" dirty="0" smtClean="0"/>
              <a:t> a la </a:t>
            </a:r>
            <a:r>
              <a:rPr lang="fr-CH" sz="2400" i="1" dirty="0" err="1" smtClean="0"/>
              <a:t>financiación</a:t>
            </a:r>
            <a:r>
              <a:rPr lang="fr-CH" sz="2400" i="1" dirty="0" smtClean="0"/>
              <a:t> que </a:t>
            </a:r>
            <a:r>
              <a:rPr lang="fr-CH" sz="2400" i="1" dirty="0" err="1" smtClean="0"/>
              <a:t>ofrece</a:t>
            </a:r>
            <a:r>
              <a:rPr lang="fr-CH" sz="2400" i="1" dirty="0" smtClean="0"/>
              <a:t> la </a:t>
            </a:r>
            <a:r>
              <a:rPr lang="fr-CH" sz="2400" i="1" dirty="0" err="1" smtClean="0"/>
              <a:t>cooperación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internacional</a:t>
            </a:r>
            <a:r>
              <a:rPr lang="fr-CH" sz="2400" i="1" dirty="0" smtClean="0"/>
              <a:t> y </a:t>
            </a:r>
            <a:r>
              <a:rPr lang="fr-CH" sz="2400" i="1" dirty="0" err="1" smtClean="0"/>
              <a:t>realizar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otras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actividades</a:t>
            </a:r>
            <a:r>
              <a:rPr lang="fr-CH" sz="2400" i="1" dirty="0" smtClean="0"/>
              <a:t> 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endParaRPr lang="en-GB" sz="2400" i="1" dirty="0"/>
          </a:p>
          <a:p>
            <a:pPr algn="ctr">
              <a:defRPr/>
            </a:pPr>
            <a:endParaRPr lang="en-GB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5a7f69b97e597fe9441f8c904db091e1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cf551296ee1a8887e5c78874e2fd4914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74A60D-634C-405A-A02B-AF07B61E2F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2CEED420-EB0D-486E-BCA7-D89C68128D0C}">
  <ds:schemaRefs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b4e33e86-409b-44c1-8485-331954efb210"/>
    <ds:schemaRef ds:uri="http://purl.org/dc/dcmitype/"/>
    <ds:schemaRef ds:uri="http://schemas.microsoft.com/sharepoint/v3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2796</TotalTime>
  <Words>1000</Words>
  <Application>Microsoft Office PowerPoint</Application>
  <PresentationFormat>On-screen Show (4:3)</PresentationFormat>
  <Paragraphs>127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Calibri</vt:lpstr>
      <vt:lpstr>Wingdings</vt:lpstr>
      <vt:lpstr>Thème Office</vt:lpstr>
      <vt:lpstr>Presentación de informes de los Estados al Comité de los Derechos de las Personas con Discapacidad</vt:lpstr>
      <vt:lpstr>PowerPoint Presentation</vt:lpstr>
      <vt:lpstr>El Comité de los Derechos de las Personas con Discapacidad</vt:lpstr>
      <vt:lpstr>La exigencia de presentar informes</vt:lpstr>
      <vt:lpstr>El ciclo de presentación de informes ante los órganos creados en virtud de tratados</vt:lpstr>
      <vt:lpstr>Metodología</vt:lpstr>
      <vt:lpstr>Directrices sobre la presentación de informes</vt:lpstr>
      <vt:lpstr>Ejemplo: derechos políticos</vt:lpstr>
      <vt:lpstr>Ejemplo: derechos políticos en Perú</vt:lpstr>
      <vt:lpstr>La lista de asuntos: Túnez</vt:lpstr>
      <vt:lpstr>Observaciones finales: Túnez </vt:lpstr>
      <vt:lpstr>Aplicación de las recomendaciones</vt:lpstr>
      <vt:lpstr>Funciones de la presentación de informes</vt:lpstr>
      <vt:lpstr>Fuentes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ordi</cp:lastModifiedBy>
  <cp:revision>311</cp:revision>
  <cp:lastPrinted>2011-08-24T07:57:36Z</cp:lastPrinted>
  <dcterms:created xsi:type="dcterms:W3CDTF">2010-05-19T14:44:31Z</dcterms:created>
  <dcterms:modified xsi:type="dcterms:W3CDTF">2015-07-26T21:09:14Z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